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60" r:id="rId5"/>
    <p:sldId id="259" r:id="rId6"/>
    <p:sldId id="278" r:id="rId7"/>
    <p:sldId id="261" r:id="rId8"/>
    <p:sldId id="283" r:id="rId9"/>
    <p:sldId id="284" r:id="rId10"/>
    <p:sldId id="290" r:id="rId11"/>
    <p:sldId id="263" r:id="rId12"/>
    <p:sldId id="264" r:id="rId13"/>
    <p:sldId id="291" r:id="rId14"/>
    <p:sldId id="280" r:id="rId15"/>
    <p:sldId id="265" r:id="rId16"/>
    <p:sldId id="292" r:id="rId17"/>
    <p:sldId id="294" r:id="rId18"/>
    <p:sldId id="293" r:id="rId19"/>
    <p:sldId id="266" r:id="rId20"/>
    <p:sldId id="270" r:id="rId21"/>
    <p:sldId id="267" r:id="rId22"/>
    <p:sldId id="268" r:id="rId23"/>
    <p:sldId id="269" r:id="rId24"/>
    <p:sldId id="271" r:id="rId25"/>
    <p:sldId id="272" r:id="rId26"/>
    <p:sldId id="273" r:id="rId27"/>
    <p:sldId id="274" r:id="rId28"/>
    <p:sldId id="276" r:id="rId29"/>
    <p:sldId id="275" r:id="rId30"/>
    <p:sldId id="279" r:id="rId31"/>
    <p:sldId id="281" r:id="rId32"/>
    <p:sldId id="286" r:id="rId33"/>
    <p:sldId id="287" r:id="rId34"/>
    <p:sldId id="296" r:id="rId35"/>
    <p:sldId id="297" r:id="rId36"/>
    <p:sldId id="295" r:id="rId37"/>
    <p:sldId id="298" r:id="rId38"/>
    <p:sldId id="299" r:id="rId39"/>
    <p:sldId id="300" r:id="rId40"/>
    <p:sldId id="301" r:id="rId41"/>
    <p:sldId id="282" r:id="rId42"/>
    <p:sldId id="285" r:id="rId43"/>
    <p:sldId id="288" r:id="rId44"/>
    <p:sldId id="289"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149" autoAdjust="0"/>
    <p:restoredTop sz="94660"/>
  </p:normalViewPr>
  <p:slideViewPr>
    <p:cSldViewPr>
      <p:cViewPr varScale="1">
        <p:scale>
          <a:sx n="72" d="100"/>
          <a:sy n="72" d="100"/>
        </p:scale>
        <p:origin x="-112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ACDF6120-F1F0-4C60-9FE9-39AC71A9C79D}" type="datetimeFigureOut">
              <a:rPr lang="en-US" smtClean="0"/>
              <a:pPr/>
              <a:t>09/06/2011</a:t>
            </a:fld>
            <a:endParaRPr lang="en-US" sz="1600" dirty="0"/>
          </a:p>
        </p:txBody>
      </p:sp>
      <p:sp>
        <p:nvSpPr>
          <p:cNvPr id="17" name="Footer Placeholder 16"/>
          <p:cNvSpPr>
            <a:spLocks noGrp="1"/>
          </p:cNvSpPr>
          <p:nvPr>
            <p:ph type="ftr" sz="quarter" idx="11"/>
          </p:nvPr>
        </p:nvSpPr>
        <p:spPr>
          <a:xfrm>
            <a:off x="2898648" y="6355080"/>
            <a:ext cx="3474720" cy="365760"/>
          </a:xfrm>
        </p:spPr>
        <p:txBody>
          <a:bodyPr/>
          <a:lstStyle/>
          <a:p>
            <a:endParaRPr kumimoji="0" lang="en-US" dirty="0"/>
          </a:p>
        </p:txBody>
      </p:sp>
      <p:sp>
        <p:nvSpPr>
          <p:cNvPr id="29" name="Slide Number Placeholder 28"/>
          <p:cNvSpPr>
            <a:spLocks noGrp="1"/>
          </p:cNvSpPr>
          <p:nvPr>
            <p:ph type="sldNum" sz="quarter" idx="12"/>
          </p:nvPr>
        </p:nvSpPr>
        <p:spPr>
          <a:xfrm>
            <a:off x="1216152" y="6355080"/>
            <a:ext cx="1219200" cy="365760"/>
          </a:xfrm>
        </p:spPr>
        <p:txBody>
          <a:bodyPr/>
          <a:lstStyle/>
          <a:p>
            <a:fld id="{EA7C8D44-3667-46F6-9772-CC52308E2A7F}" type="slidenum">
              <a:rPr kumimoji="0" lang="en-US" smtClean="0"/>
              <a:pPr/>
              <a:t>‹#›</a:t>
            </a:fld>
            <a:endParaRPr kumimoji="0" lang="en-US" dirty="0"/>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CDF6120-F1F0-4C60-9FE9-39AC71A9C79D}" type="datetimeFigureOut">
              <a:rPr lang="en-US" smtClean="0"/>
              <a:pPr/>
              <a:t>09/06/2011</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EA7C8D44-3667-46F6-9772-CC52308E2A7F}"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CDF6120-F1F0-4C60-9FE9-39AC71A9C79D}" type="datetimeFigureOut">
              <a:rPr lang="en-US" smtClean="0"/>
              <a:pPr/>
              <a:t>09/06/2011</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EA7C8D44-3667-46F6-9772-CC52308E2A7F}" type="slidenum">
              <a:rPr kumimoji="0" lang="en-US" smtClean="0"/>
              <a:pPr/>
              <a:t>‹#›</a:t>
            </a:fld>
            <a:endParaRPr kumimoji="0"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CDF6120-F1F0-4C60-9FE9-39AC71A9C79D}" type="datetimeFigureOut">
              <a:rPr lang="en-US" smtClean="0"/>
              <a:pPr/>
              <a:t>09/06/2011</a:t>
            </a:fld>
            <a:endParaRPr lang="en-US" dirty="0"/>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EA7C8D44-3667-46F6-9772-CC52308E2A7F}" type="slidenum">
              <a:rPr kumimoji="0" lang="en-US" smtClean="0"/>
              <a:pPr/>
              <a:t>‹#›</a:t>
            </a:fld>
            <a:endParaRPr kumimoji="0" lang="en-US" dirty="0"/>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ACDF6120-F1F0-4C60-9FE9-39AC71A9C79D}" type="datetimeFigureOut">
              <a:rPr lang="en-US" smtClean="0"/>
              <a:pPr/>
              <a:t>09/06/2011</a:t>
            </a:fld>
            <a:endParaRPr lang="en-US" dirty="0"/>
          </a:p>
        </p:txBody>
      </p:sp>
      <p:sp>
        <p:nvSpPr>
          <p:cNvPr id="5" name="Footer Placeholder 4"/>
          <p:cNvSpPr>
            <a:spLocks noGrp="1"/>
          </p:cNvSpPr>
          <p:nvPr>
            <p:ph type="ftr" sz="quarter" idx="11"/>
          </p:nvPr>
        </p:nvSpPr>
        <p:spPr>
          <a:xfrm>
            <a:off x="2898648" y="6355080"/>
            <a:ext cx="3474720" cy="365760"/>
          </a:xfrm>
        </p:spPr>
        <p:txBody>
          <a:bodyPr/>
          <a:lstStyle/>
          <a:p>
            <a:endParaRPr kumimoji="0" lang="en-US" dirty="0"/>
          </a:p>
        </p:txBody>
      </p:sp>
      <p:sp>
        <p:nvSpPr>
          <p:cNvPr id="6" name="Slide Number Placeholder 5"/>
          <p:cNvSpPr>
            <a:spLocks noGrp="1"/>
          </p:cNvSpPr>
          <p:nvPr>
            <p:ph type="sldNum" sz="quarter" idx="12"/>
          </p:nvPr>
        </p:nvSpPr>
        <p:spPr>
          <a:xfrm>
            <a:off x="1069848" y="6355080"/>
            <a:ext cx="1520952" cy="365760"/>
          </a:xfrm>
        </p:spPr>
        <p:txBody>
          <a:bodyPr/>
          <a:lstStyle/>
          <a:p>
            <a:fld id="{EA7C8D44-3667-46F6-9772-CC52308E2A7F}" type="slidenum">
              <a:rPr kumimoji="0" lang="en-US" smtClean="0"/>
              <a:pPr/>
              <a:t>‹#›</a:t>
            </a:fld>
            <a:endParaRPr kumimoji="0" lang="en-US" dirty="0"/>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ACDF6120-F1F0-4C60-9FE9-39AC71A9C79D}" type="datetimeFigureOut">
              <a:rPr lang="en-US" smtClean="0"/>
              <a:pPr/>
              <a:t>09/06/2011</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EA7C8D44-3667-46F6-9772-CC52308E2A7F}" type="slidenum">
              <a:rPr kumimoji="0" lang="en-US" smtClean="0"/>
              <a:pPr/>
              <a:t>‹#›</a:t>
            </a:fld>
            <a:endParaRPr kumimoji="0"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ACDF6120-F1F0-4C60-9FE9-39AC71A9C79D}" type="datetimeFigureOut">
              <a:rPr lang="en-US" smtClean="0"/>
              <a:pPr/>
              <a:t>09/06/2011</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fld id="{EA7C8D44-3667-46F6-9772-CC52308E2A7F}" type="slidenum">
              <a:rPr kumimoji="0" lang="en-US" smtClean="0"/>
              <a:pPr/>
              <a:t>‹#›</a:t>
            </a:fld>
            <a:endParaRPr kumimoji="0"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CDF6120-F1F0-4C60-9FE9-39AC71A9C79D}" type="datetimeFigureOut">
              <a:rPr lang="en-US" smtClean="0"/>
              <a:pPr/>
              <a:t>09/06/2011</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fld id="{EA7C8D44-3667-46F6-9772-CC52308E2A7F}" type="slidenum">
              <a:rPr kumimoji="0" lang="en-US" smtClean="0"/>
              <a:pPr/>
              <a:t>‹#›</a:t>
            </a:fld>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DF6120-F1F0-4C60-9FE9-39AC71A9C79D}" type="datetimeFigureOut">
              <a:rPr lang="en-US" smtClean="0"/>
              <a:pPr/>
              <a:t>09/06/2011</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fld id="{EA7C8D44-3667-46F6-9772-CC52308E2A7F}" type="slidenum">
              <a:rPr kumimoji="0" lang="en-US" smtClean="0"/>
              <a:pPr/>
              <a:t>‹#›</a:t>
            </a:fld>
            <a:endParaRPr kumimoji="0"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CDF6120-F1F0-4C60-9FE9-39AC71A9C79D}" type="datetimeFigureOut">
              <a:rPr lang="en-US" smtClean="0"/>
              <a:pPr/>
              <a:t>09/06/2011</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EA7C8D44-3667-46F6-9772-CC52308E2A7F}" type="slidenum">
              <a:rPr kumimoji="0" lang="en-US" smtClean="0"/>
              <a:pPr/>
              <a:t>‹#›</a:t>
            </a:fld>
            <a:endParaRPr kumimoji="0"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CDF6120-F1F0-4C60-9FE9-39AC71A9C79D}" type="datetimeFigureOut">
              <a:rPr lang="en-US" smtClean="0"/>
              <a:pPr/>
              <a:t>09/06/2011</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EA7C8D44-3667-46F6-9772-CC52308E2A7F}" type="slidenum">
              <a:rPr kumimoji="0" lang="en-US" smtClean="0"/>
              <a:pPr/>
              <a:t>‹#›</a:t>
            </a:fld>
            <a:endParaRPr kumimoji="0"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ACDF6120-F1F0-4C60-9FE9-39AC71A9C79D}" type="datetimeFigureOut">
              <a:rPr lang="en-US" smtClean="0"/>
              <a:pPr/>
              <a:t>09/06/2011</a:t>
            </a:fld>
            <a:endParaRPr lang="en-US" sz="1400" dirty="0">
              <a:solidFill>
                <a:schemeClr val="tx2"/>
              </a:solidFill>
            </a:endParaRPr>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pPr algn="r" eaLnBrk="1" latinLnBrk="0" hangingPunct="1"/>
            <a:endParaRPr kumimoji="0" lang="en-US" sz="1400" dirty="0">
              <a:solidFill>
                <a:schemeClr val="tx2"/>
              </a:solidFill>
            </a:endParaRPr>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pPr algn="l" eaLnBrk="1" latinLnBrk="0" hangingPunct="1"/>
            <a:fld id="{EA7C8D44-3667-46F6-9772-CC52308E2A7F}" type="slidenum">
              <a:rPr kumimoji="0" lang="en-US" smtClean="0"/>
              <a:pPr algn="l" eaLnBrk="1" latinLnBrk="0" hangingPunct="1"/>
              <a:t>‹#›</a:t>
            </a:fld>
            <a:endParaRPr kumimoji="0" lang="en-US" sz="1600" dirty="0">
              <a:solidFill>
                <a:schemeClr val="tx2"/>
              </a:solidFill>
            </a:endParaRPr>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www.populationcommission.nic.in/" TargetMode="External"/><Relationship Id="rId2" Type="http://schemas.openxmlformats.org/officeDocument/2006/relationships/hyperlink" Target="http://www.censusindia.gov.in/2011-common/CensusDataSummary.html" TargetMode="External"/><Relationship Id="rId1" Type="http://schemas.openxmlformats.org/officeDocument/2006/relationships/slideLayout" Target="../slideLayouts/slideLayout2.xml"/><Relationship Id="rId5" Type="http://schemas.openxmlformats.org/officeDocument/2006/relationships/hyperlink" Target="http://www.maha-arogya.co.in/policies" TargetMode="External"/><Relationship Id="rId4" Type="http://schemas.openxmlformats.org/officeDocument/2006/relationships/hyperlink" Target="http://www.mohfw.nic.in/"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2800" b="1" dirty="0" smtClean="0">
                <a:latin typeface="Times New Roman" pitchFamily="18" charset="0"/>
                <a:cs typeface="Times New Roman" pitchFamily="18" charset="0"/>
              </a:rPr>
              <a:t>NATIONAL POPULATION POLICY-2000</a:t>
            </a:r>
            <a:endParaRPr lang="en-US" sz="2800" b="1" dirty="0">
              <a:latin typeface="Times New Roman" pitchFamily="18" charset="0"/>
              <a:cs typeface="Times New Roman" pitchFamily="18" charset="0"/>
            </a:endParaRPr>
          </a:p>
        </p:txBody>
      </p:sp>
      <p:pic>
        <p:nvPicPr>
          <p:cNvPr id="4098" name="Picture 2"/>
          <p:cNvPicPr>
            <a:picLocks noChangeAspect="1" noChangeArrowheads="1"/>
          </p:cNvPicPr>
          <p:nvPr/>
        </p:nvPicPr>
        <p:blipFill>
          <a:blip r:embed="rId2"/>
          <a:srcRect/>
          <a:stretch>
            <a:fillRect/>
          </a:stretch>
        </p:blipFill>
        <p:spPr bwMode="auto">
          <a:xfrm>
            <a:off x="5181600" y="1371600"/>
            <a:ext cx="2971800" cy="21812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sz="quarter" idx="1"/>
          </p:nvPr>
        </p:nvPicPr>
        <p:blipFill>
          <a:blip r:embed="rId2"/>
          <a:srcRect l="22990" t="16977" r="23955" b="12026"/>
          <a:stretch>
            <a:fillRect/>
          </a:stretch>
        </p:blipFill>
        <p:spPr bwMode="auto">
          <a:xfrm>
            <a:off x="685800" y="152400"/>
            <a:ext cx="7848600" cy="5791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38200"/>
          </a:xfrm>
        </p:spPr>
        <p:txBody>
          <a:bodyPr>
            <a:normAutofit/>
          </a:bodyPr>
          <a:lstStyle/>
          <a:p>
            <a:r>
              <a:rPr lang="en-US" sz="2400" dirty="0" smtClean="0">
                <a:latin typeface="Times New Roman" pitchFamily="18" charset="0"/>
                <a:cs typeface="Times New Roman" pitchFamily="18" charset="0"/>
              </a:rPr>
              <a:t>CAUSES OF HIGH POPULATION GROWTH</a:t>
            </a:r>
            <a:endParaRPr lang="en-US" sz="2400"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1219200"/>
            <a:ext cx="8229600" cy="5029200"/>
          </a:xfrm>
        </p:spPr>
        <p:txBody>
          <a:bodyPr>
            <a:normAutofit fontScale="92500" lnSpcReduction="10000"/>
          </a:bodyPr>
          <a:lstStyle/>
          <a:p>
            <a:r>
              <a:rPr lang="en-US" sz="2000" dirty="0" smtClean="0">
                <a:latin typeface="Times New Roman" pitchFamily="18" charset="0"/>
                <a:cs typeface="Times New Roman" pitchFamily="18" charset="0"/>
              </a:rPr>
              <a:t>A large size of population in the reproductive age group (estimated contribution 58 percent).</a:t>
            </a:r>
          </a:p>
          <a:p>
            <a:pPr>
              <a:buNone/>
            </a:pP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Higher fertility due to unmet needs of contraception (estimated contribution 20 percent).</a:t>
            </a:r>
          </a:p>
          <a:p>
            <a:pPr>
              <a:buNone/>
            </a:pP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High desire for fertility due to high infant mortality rate (estimated contribution 20 percent) .</a:t>
            </a:r>
          </a:p>
          <a:p>
            <a:pPr>
              <a:buNone/>
            </a:pP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Approximately 50 percent of the girls marry below the age  of 18 years, resulting in a typical reproductive pattern of “too early, too frequent, too many.”</a:t>
            </a:r>
          </a:p>
          <a:p>
            <a:pPr>
              <a:buNone/>
            </a:pP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Preference for male child.</a:t>
            </a:r>
          </a:p>
          <a:p>
            <a:pPr>
              <a:buNone/>
            </a:pP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More children are preferred by poor parents as more workforce.</a:t>
            </a:r>
          </a:p>
          <a:p>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ormAutofit/>
          </a:bodyPr>
          <a:lstStyle/>
          <a:p>
            <a:r>
              <a:rPr lang="en-US" sz="2000" dirty="0" smtClean="0">
                <a:latin typeface="Times New Roman" pitchFamily="18" charset="0"/>
                <a:cs typeface="Times New Roman" pitchFamily="18" charset="0"/>
              </a:rPr>
              <a:t>MILESTONES IN THE DEVELOPMENT OF THE NATIONAL </a:t>
            </a:r>
            <a:r>
              <a:rPr lang="en-US" sz="2000" dirty="0" smtClean="0">
                <a:latin typeface="Times New Roman" pitchFamily="18" charset="0"/>
                <a:cs typeface="Times New Roman" pitchFamily="18" charset="0"/>
              </a:rPr>
              <a:t>POPULATION  </a:t>
            </a:r>
            <a:r>
              <a:rPr lang="en-US" sz="2000" dirty="0" smtClean="0">
                <a:latin typeface="Times New Roman" pitchFamily="18" charset="0"/>
                <a:cs typeface="Times New Roman" pitchFamily="18" charset="0"/>
              </a:rPr>
              <a:t>POLICY</a:t>
            </a:r>
            <a:endParaRPr lang="en-US" sz="2000"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1371600"/>
            <a:ext cx="8305800" cy="4754563"/>
          </a:xfrm>
        </p:spPr>
        <p:txBody>
          <a:bodyPr>
            <a:normAutofit lnSpcReduction="10000"/>
          </a:bodyPr>
          <a:lstStyle/>
          <a:p>
            <a:r>
              <a:rPr lang="en-US" sz="1800" dirty="0" smtClean="0">
                <a:latin typeface="Times New Roman" pitchFamily="18" charset="0"/>
                <a:cs typeface="Times New Roman" pitchFamily="18" charset="0"/>
              </a:rPr>
              <a:t>1940-   The sub committee on Population  , appointed by the National Planning </a:t>
            </a:r>
          </a:p>
          <a:p>
            <a:pPr>
              <a:buNone/>
            </a:pPr>
            <a:r>
              <a:rPr lang="en-US" sz="1800" dirty="0" smtClean="0">
                <a:latin typeface="Times New Roman" pitchFamily="18" charset="0"/>
                <a:cs typeface="Times New Roman" pitchFamily="18" charset="0"/>
              </a:rPr>
              <a:t>                 Committee, considered ‘ Family Planning and limitation of children’ </a:t>
            </a:r>
            <a:r>
              <a:rPr lang="en-US" sz="1800" dirty="0" smtClean="0">
                <a:latin typeface="Times New Roman" pitchFamily="18" charset="0"/>
                <a:cs typeface="Times New Roman" pitchFamily="18" charset="0"/>
              </a:rPr>
              <a:t>essential </a:t>
            </a:r>
            <a:endParaRPr lang="en-US" sz="1800" dirty="0" smtClean="0">
              <a:latin typeface="Times New Roman" pitchFamily="18" charset="0"/>
              <a:cs typeface="Times New Roman" pitchFamily="18" charset="0"/>
            </a:endParaRPr>
          </a:p>
          <a:p>
            <a:pPr>
              <a:buNone/>
            </a:pP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for the interest of social economy, family happiness and national planning.</a:t>
            </a:r>
          </a:p>
          <a:p>
            <a:pPr>
              <a:buNone/>
            </a:pPr>
            <a:endParaRPr lang="en-US" sz="1800" dirty="0" smtClean="0">
              <a:latin typeface="Times New Roman" pitchFamily="18" charset="0"/>
              <a:cs typeface="Times New Roman" pitchFamily="18" charset="0"/>
            </a:endParaRPr>
          </a:p>
          <a:p>
            <a:r>
              <a:rPr lang="en-US" sz="1800" dirty="0" smtClean="0">
                <a:latin typeface="Times New Roman" pitchFamily="18" charset="0"/>
                <a:cs typeface="Times New Roman" pitchFamily="18" charset="0"/>
              </a:rPr>
              <a:t>1946-    The </a:t>
            </a:r>
            <a:r>
              <a:rPr lang="en-US" sz="1800" dirty="0" err="1" smtClean="0">
                <a:latin typeface="Times New Roman" pitchFamily="18" charset="0"/>
                <a:cs typeface="Times New Roman" pitchFamily="18" charset="0"/>
              </a:rPr>
              <a:t>Bhore</a:t>
            </a:r>
            <a:r>
              <a:rPr lang="en-US" sz="1800" dirty="0" smtClean="0">
                <a:latin typeface="Times New Roman" pitchFamily="18" charset="0"/>
                <a:cs typeface="Times New Roman" pitchFamily="18" charset="0"/>
              </a:rPr>
              <a:t> Committee </a:t>
            </a:r>
            <a:r>
              <a:rPr lang="en-US" sz="1800" dirty="0" smtClean="0">
                <a:latin typeface="Times New Roman" pitchFamily="18" charset="0"/>
                <a:cs typeface="Times New Roman" pitchFamily="18" charset="0"/>
              </a:rPr>
              <a:t>reported that  control of disease and famine would</a:t>
            </a:r>
          </a:p>
          <a:p>
            <a:pPr>
              <a:buNone/>
            </a:pPr>
            <a:r>
              <a:rPr lang="en-US" sz="1800" dirty="0" smtClean="0">
                <a:latin typeface="Times New Roman" pitchFamily="18" charset="0"/>
                <a:cs typeface="Times New Roman" pitchFamily="18" charset="0"/>
              </a:rPr>
              <a:t>                  cause a serious problem of population growth.</a:t>
            </a:r>
          </a:p>
          <a:p>
            <a:pPr>
              <a:buNone/>
            </a:pPr>
            <a:endParaRPr lang="en-US" sz="1800" dirty="0" smtClean="0">
              <a:latin typeface="Times New Roman" pitchFamily="18" charset="0"/>
              <a:cs typeface="Times New Roman" pitchFamily="18" charset="0"/>
            </a:endParaRPr>
          </a:p>
          <a:p>
            <a:r>
              <a:rPr lang="en-US" sz="1800" dirty="0" smtClean="0">
                <a:latin typeface="Times New Roman" pitchFamily="18" charset="0"/>
                <a:cs typeface="Times New Roman" pitchFamily="18" charset="0"/>
              </a:rPr>
              <a:t>1951-    The Draft outline of the First Five Year Plan recognized ‘ population policy’</a:t>
            </a:r>
          </a:p>
          <a:p>
            <a:pPr>
              <a:buNone/>
            </a:pPr>
            <a:r>
              <a:rPr lang="en-US" sz="1800" dirty="0" smtClean="0">
                <a:latin typeface="Times New Roman" pitchFamily="18" charset="0"/>
                <a:cs typeface="Times New Roman" pitchFamily="18" charset="0"/>
              </a:rPr>
              <a:t>                   as an ‘essential to planning’ and ‘family planning’ as a ‘step towards </a:t>
            </a:r>
          </a:p>
          <a:p>
            <a:pPr>
              <a:buNone/>
            </a:pPr>
            <a:r>
              <a:rPr lang="en-US" sz="1800" dirty="0" smtClean="0">
                <a:latin typeface="Times New Roman" pitchFamily="18" charset="0"/>
                <a:cs typeface="Times New Roman" pitchFamily="18" charset="0"/>
              </a:rPr>
              <a:t>                 improvement in health of mothers and children’.</a:t>
            </a:r>
          </a:p>
          <a:p>
            <a:endParaRPr lang="en-US" sz="1800" dirty="0" smtClean="0">
              <a:latin typeface="Times New Roman" pitchFamily="18" charset="0"/>
              <a:cs typeface="Times New Roman" pitchFamily="18" charset="0"/>
            </a:endParaRPr>
          </a:p>
          <a:p>
            <a:r>
              <a:rPr lang="en-US" sz="1800" dirty="0" smtClean="0">
                <a:latin typeface="Times New Roman" pitchFamily="18" charset="0"/>
                <a:cs typeface="Times New Roman" pitchFamily="18" charset="0"/>
              </a:rPr>
              <a:t>1952-     </a:t>
            </a:r>
            <a:r>
              <a:rPr lang="en-US" sz="1800" dirty="0" smtClean="0">
                <a:latin typeface="Times New Roman" pitchFamily="18" charset="0"/>
                <a:cs typeface="Times New Roman" pitchFamily="18" charset="0"/>
              </a:rPr>
              <a:t>Launching </a:t>
            </a:r>
            <a:r>
              <a:rPr lang="en-US" sz="1800" dirty="0" smtClean="0">
                <a:latin typeface="Times New Roman" pitchFamily="18" charset="0"/>
                <a:cs typeface="Times New Roman" pitchFamily="18" charset="0"/>
              </a:rPr>
              <a:t>of the  first National Family Planning  Programme in India.</a:t>
            </a:r>
          </a:p>
          <a:p>
            <a:pPr>
              <a:buNone/>
            </a:pPr>
            <a:endParaRPr lang="en-US" sz="1800" dirty="0" smtClean="0">
              <a:latin typeface="Times New Roman" pitchFamily="18" charset="0"/>
              <a:cs typeface="Times New Roman" pitchFamily="18" charset="0"/>
            </a:endParaRPr>
          </a:p>
          <a:p>
            <a:pPr>
              <a:buNone/>
            </a:pP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	</a:t>
            </a:r>
            <a:endParaRPr lang="en-US" sz="1800" dirty="0" smtClean="0">
              <a:latin typeface="Times New Roman" pitchFamily="18" charset="0"/>
              <a:cs typeface="Times New Roman" pitchFamily="18" charset="0"/>
            </a:endParaRPr>
          </a:p>
          <a:p>
            <a:pPr>
              <a:buNone/>
            </a:pPr>
            <a:endParaRPr lang="en-US" sz="18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a:buNone/>
            </a:pPr>
            <a:endParaRPr lang="en-US" sz="2000" dirty="0" smtClean="0">
              <a:latin typeface="Times New Roman" pitchFamily="18" charset="0"/>
              <a:cs typeface="Times New Roman" pitchFamily="18" charset="0"/>
            </a:endParaRPr>
          </a:p>
          <a:p>
            <a:r>
              <a:rPr lang="en-US" sz="1800" dirty="0" smtClean="0">
                <a:latin typeface="Times New Roman" pitchFamily="18" charset="0"/>
                <a:cs typeface="Times New Roman" pitchFamily="18" charset="0"/>
              </a:rPr>
              <a:t>1976-   </a:t>
            </a:r>
            <a:r>
              <a:rPr lang="en-US" sz="1800" dirty="0" smtClean="0">
                <a:latin typeface="Times New Roman" pitchFamily="18" charset="0"/>
                <a:cs typeface="Times New Roman" pitchFamily="18" charset="0"/>
              </a:rPr>
              <a:t>Statement </a:t>
            </a:r>
            <a:r>
              <a:rPr lang="en-US" sz="1800" dirty="0" smtClean="0">
                <a:latin typeface="Times New Roman" pitchFamily="18" charset="0"/>
                <a:cs typeface="Times New Roman" pitchFamily="18" charset="0"/>
              </a:rPr>
              <a:t>of National Population Policy, by </a:t>
            </a:r>
            <a:r>
              <a:rPr lang="en-US" sz="1800" dirty="0" err="1" smtClean="0">
                <a:latin typeface="Times New Roman" pitchFamily="18" charset="0"/>
                <a:cs typeface="Times New Roman" pitchFamily="18" charset="0"/>
              </a:rPr>
              <a:t>Shri</a:t>
            </a: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K. Singh, Minister </a:t>
            </a:r>
          </a:p>
          <a:p>
            <a:pPr>
              <a:buNone/>
            </a:pPr>
            <a:r>
              <a:rPr lang="en-US" sz="1800" dirty="0" smtClean="0">
                <a:latin typeface="Times New Roman" pitchFamily="18" charset="0"/>
                <a:cs typeface="Times New Roman" pitchFamily="18" charset="0"/>
              </a:rPr>
              <a:t>                 of Health </a:t>
            </a:r>
            <a:r>
              <a:rPr lang="en-US" sz="1800" dirty="0" smtClean="0">
                <a:latin typeface="Times New Roman" pitchFamily="18" charset="0"/>
                <a:cs typeface="Times New Roman" pitchFamily="18" charset="0"/>
              </a:rPr>
              <a:t>and Family planning, to deter population growth and </a:t>
            </a:r>
            <a:endParaRPr lang="en-US" sz="1800" dirty="0" smtClean="0">
              <a:latin typeface="Times New Roman" pitchFamily="18" charset="0"/>
              <a:cs typeface="Times New Roman" pitchFamily="18" charset="0"/>
            </a:endParaRPr>
          </a:p>
          <a:p>
            <a:pPr>
              <a:buNone/>
            </a:pPr>
            <a:r>
              <a:rPr lang="en-US" sz="1800" dirty="0" smtClean="0">
                <a:latin typeface="Times New Roman" pitchFamily="18" charset="0"/>
                <a:cs typeface="Times New Roman" pitchFamily="18" charset="0"/>
              </a:rPr>
              <a:t>                 events that  contributed </a:t>
            </a:r>
            <a:r>
              <a:rPr lang="en-US" sz="1800" dirty="0" smtClean="0">
                <a:latin typeface="Times New Roman" pitchFamily="18" charset="0"/>
                <a:cs typeface="Times New Roman" pitchFamily="18" charset="0"/>
              </a:rPr>
              <a:t>to it</a:t>
            </a:r>
            <a:r>
              <a:rPr lang="en-US" sz="1800" dirty="0" smtClean="0">
                <a:latin typeface="Times New Roman" pitchFamily="18" charset="0"/>
                <a:cs typeface="Times New Roman" pitchFamily="18" charset="0"/>
              </a:rPr>
              <a:t>.</a:t>
            </a:r>
          </a:p>
          <a:p>
            <a:pPr>
              <a:buNone/>
            </a:pPr>
            <a:endParaRPr lang="en-US" sz="1800" dirty="0" smtClean="0">
              <a:latin typeface="Times New Roman" pitchFamily="18" charset="0"/>
              <a:cs typeface="Times New Roman" pitchFamily="18" charset="0"/>
            </a:endParaRPr>
          </a:p>
          <a:p>
            <a:r>
              <a:rPr lang="en-US" sz="1800" dirty="0" smtClean="0">
                <a:latin typeface="Times New Roman" pitchFamily="18" charset="0"/>
                <a:cs typeface="Times New Roman" pitchFamily="18" charset="0"/>
              </a:rPr>
              <a:t>1977-     A revised  Population Policy Statement was tabled on Parliament. It </a:t>
            </a:r>
          </a:p>
          <a:p>
            <a:pPr>
              <a:buNone/>
            </a:pPr>
            <a:r>
              <a:rPr lang="en-US" sz="1800" dirty="0" smtClean="0">
                <a:latin typeface="Times New Roman" pitchFamily="18" charset="0"/>
                <a:cs typeface="Times New Roman" pitchFamily="18" charset="0"/>
              </a:rPr>
              <a:t>                   emphasized the voluntary nature of the family planning programme.</a:t>
            </a:r>
          </a:p>
          <a:p>
            <a:pPr>
              <a:buNone/>
            </a:pPr>
            <a:r>
              <a:rPr lang="en-US" sz="1800" dirty="0" smtClean="0">
                <a:latin typeface="Times New Roman" pitchFamily="18" charset="0"/>
                <a:cs typeface="Times New Roman" pitchFamily="18" charset="0"/>
              </a:rPr>
              <a:t>                   The term ‘Family Welfare’ replaced the term ‘Family Planning’.</a:t>
            </a:r>
          </a:p>
          <a:p>
            <a:pPr>
              <a:buNone/>
            </a:pPr>
            <a:endParaRPr lang="en-US" sz="1800" dirty="0" smtClean="0">
              <a:latin typeface="Times New Roman" pitchFamily="18" charset="0"/>
              <a:cs typeface="Times New Roman" pitchFamily="18" charset="0"/>
            </a:endParaRPr>
          </a:p>
          <a:p>
            <a:r>
              <a:rPr lang="en-US" sz="1800" dirty="0" smtClean="0">
                <a:latin typeface="Times New Roman" pitchFamily="18" charset="0"/>
                <a:cs typeface="Times New Roman" pitchFamily="18" charset="0"/>
              </a:rPr>
              <a:t>1983-    The National Health Policy emphasized “securing the small family </a:t>
            </a:r>
          </a:p>
          <a:p>
            <a:pPr>
              <a:buNone/>
            </a:pPr>
            <a:r>
              <a:rPr lang="en-US" sz="1800" dirty="0" smtClean="0">
                <a:latin typeface="Times New Roman" pitchFamily="18" charset="0"/>
                <a:cs typeface="Times New Roman" pitchFamily="18" charset="0"/>
              </a:rPr>
              <a:t>                    norm, through voluntary  efforts  and moving towards the goal of </a:t>
            </a:r>
          </a:p>
          <a:p>
            <a:pPr>
              <a:buNone/>
            </a:pPr>
            <a:r>
              <a:rPr lang="en-US" sz="1800" dirty="0" smtClean="0">
                <a:latin typeface="Times New Roman" pitchFamily="18" charset="0"/>
                <a:cs typeface="Times New Roman" pitchFamily="18" charset="0"/>
              </a:rPr>
              <a:t>                    population stabilization”</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143000"/>
            <a:ext cx="8229600" cy="5181600"/>
          </a:xfrm>
        </p:spPr>
        <p:txBody>
          <a:bodyPr>
            <a:normAutofit lnSpcReduction="10000"/>
          </a:bodyPr>
          <a:lstStyle/>
          <a:p>
            <a:r>
              <a:rPr lang="en-US" sz="1800" dirty="0" smtClean="0">
                <a:latin typeface="Times New Roman" pitchFamily="18" charset="0"/>
                <a:cs typeface="Times New Roman" pitchFamily="18" charset="0"/>
              </a:rPr>
              <a:t>1991-    The National Development Council (NDC) appointed a committee </a:t>
            </a:r>
          </a:p>
          <a:p>
            <a:pPr>
              <a:buNone/>
            </a:pPr>
            <a:r>
              <a:rPr lang="en-US" sz="1800" dirty="0" smtClean="0">
                <a:latin typeface="Times New Roman" pitchFamily="18" charset="0"/>
                <a:cs typeface="Times New Roman" pitchFamily="18" charset="0"/>
              </a:rPr>
              <a:t>                    with </a:t>
            </a:r>
            <a:r>
              <a:rPr lang="en-US" sz="1800" dirty="0" err="1" smtClean="0">
                <a:latin typeface="Times New Roman" pitchFamily="18" charset="0"/>
                <a:cs typeface="Times New Roman" pitchFamily="18" charset="0"/>
              </a:rPr>
              <a:t>Shri</a:t>
            </a:r>
            <a:r>
              <a:rPr lang="en-US" sz="1800" dirty="0" smtClean="0">
                <a:latin typeface="Times New Roman" pitchFamily="18" charset="0"/>
                <a:cs typeface="Times New Roman" pitchFamily="18" charset="0"/>
              </a:rPr>
              <a:t> K </a:t>
            </a:r>
            <a:r>
              <a:rPr lang="en-US" sz="1800" dirty="0" err="1" smtClean="0">
                <a:latin typeface="Times New Roman" pitchFamily="18" charset="0"/>
                <a:cs typeface="Times New Roman" pitchFamily="18" charset="0"/>
              </a:rPr>
              <a:t>Karunakaran</a:t>
            </a:r>
            <a:r>
              <a:rPr lang="en-US" sz="1800" dirty="0" smtClean="0">
                <a:latin typeface="Times New Roman" pitchFamily="18" charset="0"/>
                <a:cs typeface="Times New Roman" pitchFamily="18" charset="0"/>
              </a:rPr>
              <a:t> as the chairperson. </a:t>
            </a:r>
          </a:p>
          <a:p>
            <a:pPr>
              <a:buNone/>
            </a:pPr>
            <a:r>
              <a:rPr lang="en-US" sz="1800" dirty="0" smtClean="0">
                <a:latin typeface="Times New Roman" pitchFamily="18" charset="0"/>
                <a:cs typeface="Times New Roman" pitchFamily="18" charset="0"/>
              </a:rPr>
              <a:t>                    The </a:t>
            </a:r>
            <a:r>
              <a:rPr lang="en-US" sz="1800" dirty="0" err="1" smtClean="0">
                <a:latin typeface="Times New Roman" pitchFamily="18" charset="0"/>
                <a:cs typeface="Times New Roman" pitchFamily="18" charset="0"/>
              </a:rPr>
              <a:t>Karunakaran</a:t>
            </a:r>
            <a:r>
              <a:rPr lang="en-US" sz="1800" dirty="0" smtClean="0">
                <a:latin typeface="Times New Roman" pitchFamily="18" charset="0"/>
                <a:cs typeface="Times New Roman" pitchFamily="18" charset="0"/>
              </a:rPr>
              <a:t> report endorsed by the NDC , in 1993 proposed </a:t>
            </a:r>
          </a:p>
          <a:p>
            <a:pPr>
              <a:buNone/>
            </a:pPr>
            <a:r>
              <a:rPr lang="en-US" sz="1800" dirty="0" smtClean="0">
                <a:latin typeface="Times New Roman" pitchFamily="18" charset="0"/>
                <a:cs typeface="Times New Roman" pitchFamily="18" charset="0"/>
              </a:rPr>
              <a:t>                     the formulation of a National Population Policy to take:</a:t>
            </a:r>
          </a:p>
          <a:p>
            <a:pPr lvl="2"/>
            <a:r>
              <a:rPr lang="en-US" sz="1800" dirty="0" smtClean="0">
                <a:latin typeface="Times New Roman" pitchFamily="18" charset="0"/>
                <a:cs typeface="Times New Roman" pitchFamily="18" charset="0"/>
              </a:rPr>
              <a:t>         “a long term holistic view of development, population growth and      </a:t>
            </a:r>
          </a:p>
          <a:p>
            <a:pPr lvl="2">
              <a:buNone/>
            </a:pPr>
            <a:r>
              <a:rPr lang="en-US" sz="1800" dirty="0" smtClean="0">
                <a:latin typeface="Times New Roman" pitchFamily="18" charset="0"/>
                <a:cs typeface="Times New Roman" pitchFamily="18" charset="0"/>
              </a:rPr>
              <a:t>              environmental protection”, </a:t>
            </a:r>
          </a:p>
          <a:p>
            <a:pPr lvl="2"/>
            <a:r>
              <a:rPr lang="en-US" sz="1800" dirty="0" smtClean="0">
                <a:latin typeface="Times New Roman" pitchFamily="18" charset="0"/>
                <a:cs typeface="Times New Roman" pitchFamily="18" charset="0"/>
              </a:rPr>
              <a:t>         “to suggest policies and guidelines”  </a:t>
            </a:r>
          </a:p>
          <a:p>
            <a:pPr lvl="2"/>
            <a:r>
              <a:rPr lang="en-US" sz="1800" dirty="0" smtClean="0">
                <a:latin typeface="Times New Roman" pitchFamily="18" charset="0"/>
                <a:cs typeface="Times New Roman" pitchFamily="18" charset="0"/>
              </a:rPr>
              <a:t>         “ a monitoring mechanism with  short, medium and long term goals”</a:t>
            </a:r>
          </a:p>
          <a:p>
            <a:pPr lvl="2"/>
            <a:endParaRPr lang="en-US" sz="1800" dirty="0" smtClean="0">
              <a:latin typeface="Times New Roman" pitchFamily="18" charset="0"/>
              <a:cs typeface="Times New Roman" pitchFamily="18" charset="0"/>
            </a:endParaRPr>
          </a:p>
          <a:p>
            <a:pPr algn="just"/>
            <a:r>
              <a:rPr lang="en-US" sz="1800" dirty="0" smtClean="0">
                <a:latin typeface="Times New Roman" pitchFamily="18" charset="0"/>
                <a:cs typeface="Times New Roman" pitchFamily="18" charset="0"/>
              </a:rPr>
              <a:t>1993  -  An expert group headed by Dr. M.S. </a:t>
            </a:r>
            <a:r>
              <a:rPr lang="en-US" sz="1800" dirty="0" err="1" smtClean="0">
                <a:latin typeface="Times New Roman" pitchFamily="18" charset="0"/>
                <a:cs typeface="Times New Roman" pitchFamily="18" charset="0"/>
              </a:rPr>
              <a:t>Swaminathan</a:t>
            </a:r>
            <a:r>
              <a:rPr lang="en-US" sz="1800" dirty="0" smtClean="0">
                <a:latin typeface="Times New Roman" pitchFamily="18" charset="0"/>
                <a:cs typeface="Times New Roman" pitchFamily="18" charset="0"/>
              </a:rPr>
              <a:t> –asked to   prepare draft    </a:t>
            </a:r>
          </a:p>
          <a:p>
            <a:pPr algn="just">
              <a:buNone/>
            </a:pPr>
            <a:r>
              <a:rPr lang="en-US" sz="1800" dirty="0" smtClean="0">
                <a:latin typeface="Times New Roman" pitchFamily="18" charset="0"/>
                <a:cs typeface="Times New Roman" pitchFamily="18" charset="0"/>
              </a:rPr>
              <a:t>                    of a National Population Policy to be discussed.</a:t>
            </a:r>
          </a:p>
          <a:p>
            <a:pPr algn="just">
              <a:buNone/>
            </a:pPr>
            <a:endParaRPr lang="en-US" sz="1800" dirty="0" smtClean="0">
              <a:latin typeface="Times New Roman" pitchFamily="18" charset="0"/>
              <a:cs typeface="Times New Roman" pitchFamily="18" charset="0"/>
            </a:endParaRPr>
          </a:p>
          <a:p>
            <a:pPr algn="just"/>
            <a:r>
              <a:rPr lang="en-US" sz="1800" dirty="0" smtClean="0">
                <a:latin typeface="Times New Roman" pitchFamily="18" charset="0"/>
                <a:cs typeface="Times New Roman" pitchFamily="18" charset="0"/>
              </a:rPr>
              <a:t>1994 -   Report on a ‘ National Population Policy’ by the expert group circulated </a:t>
            </a:r>
          </a:p>
          <a:p>
            <a:pPr algn="just">
              <a:buNone/>
            </a:pPr>
            <a:r>
              <a:rPr lang="en-US" sz="1800" dirty="0" smtClean="0">
                <a:latin typeface="Times New Roman" pitchFamily="18" charset="0"/>
                <a:cs typeface="Times New Roman" pitchFamily="18" charset="0"/>
              </a:rPr>
              <a:t>                     among members, and comments sought from the state and central </a:t>
            </a:r>
          </a:p>
          <a:p>
            <a:pPr algn="just">
              <a:buNone/>
            </a:pPr>
            <a:r>
              <a:rPr lang="en-US" sz="1800" dirty="0" smtClean="0">
                <a:latin typeface="Times New Roman" pitchFamily="18" charset="0"/>
                <a:cs typeface="Times New Roman" pitchFamily="18" charset="0"/>
              </a:rPr>
              <a:t>                     agencies</a:t>
            </a:r>
            <a:endParaRPr lang="en-US" sz="1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066800"/>
            <a:ext cx="8229600" cy="4953000"/>
          </a:xfrm>
        </p:spPr>
        <p:txBody>
          <a:bodyPr>
            <a:noAutofit/>
          </a:bodyPr>
          <a:lstStyle/>
          <a:p>
            <a:pPr algn="just">
              <a:buNone/>
            </a:pPr>
            <a:endParaRPr lang="en-US" sz="1800" dirty="0" smtClean="0"/>
          </a:p>
          <a:p>
            <a:pPr algn="just"/>
            <a:r>
              <a:rPr lang="en-US" sz="1800" dirty="0" smtClean="0">
                <a:latin typeface="Times New Roman" pitchFamily="18" charset="0"/>
                <a:cs typeface="Times New Roman" pitchFamily="18" charset="0"/>
              </a:rPr>
              <a:t>1997   -    On 50</a:t>
            </a:r>
            <a:r>
              <a:rPr lang="en-US" sz="1800" baseline="30000" dirty="0" smtClean="0">
                <a:latin typeface="Times New Roman" pitchFamily="18" charset="0"/>
                <a:cs typeface="Times New Roman" pitchFamily="18" charset="0"/>
              </a:rPr>
              <a:t>th</a:t>
            </a:r>
            <a:r>
              <a:rPr lang="en-US" sz="1800" dirty="0" smtClean="0">
                <a:latin typeface="Times New Roman" pitchFamily="18" charset="0"/>
                <a:cs typeface="Times New Roman" pitchFamily="18" charset="0"/>
              </a:rPr>
              <a:t> anniversary of Indian independence , Prime Minister,   </a:t>
            </a:r>
            <a:r>
              <a:rPr lang="en-US" sz="1800" dirty="0" err="1" smtClean="0">
                <a:latin typeface="Times New Roman" pitchFamily="18" charset="0"/>
                <a:cs typeface="Times New Roman" pitchFamily="18" charset="0"/>
              </a:rPr>
              <a:t>Gujral</a:t>
            </a:r>
            <a:endParaRPr lang="en-US" sz="1800" dirty="0" smtClean="0">
              <a:latin typeface="Times New Roman" pitchFamily="18" charset="0"/>
              <a:cs typeface="Times New Roman" pitchFamily="18" charset="0"/>
            </a:endParaRPr>
          </a:p>
          <a:p>
            <a:pPr algn="just">
              <a:buNone/>
            </a:pPr>
            <a:r>
              <a:rPr lang="en-US" sz="1800" dirty="0" smtClean="0">
                <a:latin typeface="Times New Roman" pitchFamily="18" charset="0"/>
                <a:cs typeface="Times New Roman" pitchFamily="18" charset="0"/>
              </a:rPr>
              <a:t>                     promised to announce a National Population Policy in near future.</a:t>
            </a:r>
          </a:p>
          <a:p>
            <a:pPr algn="just">
              <a:buNone/>
            </a:pPr>
            <a:r>
              <a:rPr lang="en-US" sz="1800" dirty="0" smtClean="0">
                <a:latin typeface="Times New Roman" pitchFamily="18" charset="0"/>
                <a:cs typeface="Times New Roman" pitchFamily="18" charset="0"/>
              </a:rPr>
              <a:t>                 -   During 11/97 Cabinet approved draft, directed to be placed before  </a:t>
            </a:r>
          </a:p>
          <a:p>
            <a:pPr algn="just">
              <a:buNone/>
            </a:pPr>
            <a:r>
              <a:rPr lang="en-US" sz="1800" dirty="0" smtClean="0">
                <a:latin typeface="Times New Roman" pitchFamily="18" charset="0"/>
                <a:cs typeface="Times New Roman" pitchFamily="18" charset="0"/>
              </a:rPr>
              <a:t>                     the Parliament, but could not be placed as both the Houses stood </a:t>
            </a:r>
          </a:p>
          <a:p>
            <a:pPr algn="just">
              <a:buNone/>
            </a:pPr>
            <a:r>
              <a:rPr lang="en-US" sz="1800" dirty="0" smtClean="0">
                <a:latin typeface="Times New Roman" pitchFamily="18" charset="0"/>
                <a:cs typeface="Times New Roman" pitchFamily="18" charset="0"/>
              </a:rPr>
              <a:t>                     adjourned.</a:t>
            </a:r>
          </a:p>
          <a:p>
            <a:pPr algn="just">
              <a:buNone/>
            </a:pPr>
            <a:endParaRPr lang="en-US" sz="1800" dirty="0" smtClean="0">
              <a:latin typeface="Times New Roman" pitchFamily="18" charset="0"/>
              <a:cs typeface="Times New Roman" pitchFamily="18" charset="0"/>
            </a:endParaRPr>
          </a:p>
          <a:p>
            <a:pPr algn="just"/>
            <a:r>
              <a:rPr lang="en-US" sz="1800" dirty="0" smtClean="0">
                <a:latin typeface="Times New Roman" pitchFamily="18" charset="0"/>
                <a:cs typeface="Times New Roman" pitchFamily="18" charset="0"/>
              </a:rPr>
              <a:t>1999  -     Another round of consultation in 1998, and another draft  </a:t>
            </a:r>
            <a:r>
              <a:rPr lang="en-US" sz="1800" dirty="0" err="1" smtClean="0">
                <a:latin typeface="Times New Roman" pitchFamily="18" charset="0"/>
                <a:cs typeface="Times New Roman" pitchFamily="18" charset="0"/>
              </a:rPr>
              <a:t>finalised</a:t>
            </a:r>
            <a:endParaRPr lang="en-US" sz="1800" dirty="0" smtClean="0">
              <a:latin typeface="Times New Roman" pitchFamily="18" charset="0"/>
              <a:cs typeface="Times New Roman" pitchFamily="18" charset="0"/>
            </a:endParaRPr>
          </a:p>
          <a:p>
            <a:pPr algn="just">
              <a:buNone/>
            </a:pPr>
            <a:r>
              <a:rPr lang="en-US" sz="1800" dirty="0" smtClean="0">
                <a:latin typeface="Times New Roman" pitchFamily="18" charset="0"/>
                <a:cs typeface="Times New Roman" pitchFamily="18" charset="0"/>
              </a:rPr>
              <a:t>                     and placed before the Cabinet in March, 1999.</a:t>
            </a:r>
          </a:p>
          <a:p>
            <a:pPr algn="just">
              <a:buNone/>
            </a:pPr>
            <a:r>
              <a:rPr lang="en-US" sz="1800" dirty="0" smtClean="0">
                <a:latin typeface="Times New Roman" pitchFamily="18" charset="0"/>
                <a:cs typeface="Times New Roman" pitchFamily="18" charset="0"/>
              </a:rPr>
              <a:t>                 -   Cabinet appointed a Group of Ministers (GOM) headed by Deputy</a:t>
            </a:r>
          </a:p>
          <a:p>
            <a:pPr algn="just">
              <a:buNone/>
            </a:pPr>
            <a:r>
              <a:rPr lang="en-US" sz="1800" dirty="0" smtClean="0">
                <a:latin typeface="Times New Roman" pitchFamily="18" charset="0"/>
                <a:cs typeface="Times New Roman" pitchFamily="18" charset="0"/>
              </a:rPr>
              <a:t>                     Chairman, Planning Commission, to examine the draft.</a:t>
            </a:r>
          </a:p>
          <a:p>
            <a:pPr algn="just">
              <a:buNone/>
            </a:pPr>
            <a:r>
              <a:rPr lang="en-US" sz="1800" dirty="0" smtClean="0">
                <a:latin typeface="Times New Roman" pitchFamily="18" charset="0"/>
                <a:cs typeface="Times New Roman" pitchFamily="18" charset="0"/>
              </a:rPr>
              <a:t>                -    The GOM then </a:t>
            </a:r>
            <a:r>
              <a:rPr lang="en-US" sz="1800" dirty="0" err="1" smtClean="0">
                <a:latin typeface="Times New Roman" pitchFamily="18" charset="0"/>
                <a:cs typeface="Times New Roman" pitchFamily="18" charset="0"/>
              </a:rPr>
              <a:t>finalised</a:t>
            </a:r>
            <a:r>
              <a:rPr lang="en-US" sz="1800" dirty="0" smtClean="0">
                <a:latin typeface="Times New Roman" pitchFamily="18" charset="0"/>
                <a:cs typeface="Times New Roman" pitchFamily="18" charset="0"/>
              </a:rPr>
              <a:t> a draft, placed before the Cabinet, discussed on </a:t>
            </a:r>
          </a:p>
          <a:p>
            <a:pPr algn="just">
              <a:buNone/>
            </a:pPr>
            <a:r>
              <a:rPr lang="en-US" sz="1800" dirty="0" smtClean="0">
                <a:latin typeface="Times New Roman" pitchFamily="18" charset="0"/>
                <a:cs typeface="Times New Roman" pitchFamily="18" charset="0"/>
              </a:rPr>
              <a:t>                     19</a:t>
            </a:r>
            <a:r>
              <a:rPr lang="en-US" sz="1800" baseline="30000" dirty="0" smtClean="0">
                <a:latin typeface="Times New Roman" pitchFamily="18" charset="0"/>
                <a:cs typeface="Times New Roman" pitchFamily="18" charset="0"/>
              </a:rPr>
              <a:t>th</a:t>
            </a:r>
            <a:r>
              <a:rPr lang="en-US" sz="1800" dirty="0" smtClean="0">
                <a:latin typeface="Times New Roman" pitchFamily="18" charset="0"/>
                <a:cs typeface="Times New Roman" pitchFamily="18" charset="0"/>
              </a:rPr>
              <a:t>  November 1999.</a:t>
            </a:r>
          </a:p>
          <a:p>
            <a:pPr algn="just">
              <a:buNone/>
            </a:pPr>
            <a:r>
              <a:rPr lang="en-US" sz="1800" dirty="0" smtClean="0">
                <a:latin typeface="Times New Roman" pitchFamily="18" charset="0"/>
                <a:cs typeface="Times New Roman" pitchFamily="18" charset="0"/>
              </a:rPr>
              <a:t>                  </a:t>
            </a:r>
          </a:p>
          <a:p>
            <a:pPr algn="just">
              <a:buNone/>
            </a:pPr>
            <a:endParaRPr lang="en-US" sz="1800" dirty="0" smtClean="0"/>
          </a:p>
          <a:p>
            <a:pPr algn="just">
              <a:buNone/>
            </a:pPr>
            <a:endParaRPr lang="en-US" sz="1800" dirty="0" smtClean="0"/>
          </a:p>
          <a:p>
            <a:pPr algn="just">
              <a:buNone/>
            </a:pPr>
            <a:endParaRPr lang="en-US" sz="1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62000"/>
          </a:xfrm>
        </p:spPr>
        <p:txBody>
          <a:bodyPr>
            <a:normAutofit/>
          </a:bodyPr>
          <a:lstStyle/>
          <a:p>
            <a:r>
              <a:rPr lang="en-US" sz="2400" dirty="0" smtClean="0">
                <a:latin typeface="Times New Roman" pitchFamily="18" charset="0"/>
                <a:cs typeface="Times New Roman" pitchFamily="18" charset="0"/>
              </a:rPr>
              <a:t>BACKGROUND OF THE 1976 POPULATION POLICY</a:t>
            </a:r>
            <a:endParaRPr lang="en-US" sz="2400"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1447800"/>
            <a:ext cx="8229600" cy="4709160"/>
          </a:xfrm>
        </p:spPr>
        <p:txBody>
          <a:bodyPr>
            <a:normAutofit/>
          </a:bodyPr>
          <a:lstStyle/>
          <a:p>
            <a:r>
              <a:rPr lang="en-US" sz="1800" dirty="0" smtClean="0">
                <a:latin typeface="Times New Roman" pitchFamily="18" charset="0"/>
                <a:cs typeface="Times New Roman" pitchFamily="18" charset="0"/>
              </a:rPr>
              <a:t>In 1976, with India’s population growing rapidly, the Emergency extended for another year.</a:t>
            </a:r>
          </a:p>
          <a:p>
            <a:pPr>
              <a:buNone/>
            </a:pPr>
            <a:endParaRPr lang="en-US" sz="1800" dirty="0" smtClean="0">
              <a:latin typeface="Times New Roman" pitchFamily="18" charset="0"/>
              <a:cs typeface="Times New Roman" pitchFamily="18" charset="0"/>
            </a:endParaRPr>
          </a:p>
          <a:p>
            <a:r>
              <a:rPr lang="en-US" sz="1800" dirty="0" smtClean="0">
                <a:latin typeface="Times New Roman" pitchFamily="18" charset="0"/>
                <a:cs typeface="Times New Roman" pitchFamily="18" charset="0"/>
              </a:rPr>
              <a:t>Minister of  Health and Family Planning , Karan Singh, announced National Population Policy, to deter population growth.</a:t>
            </a:r>
          </a:p>
          <a:p>
            <a:pPr>
              <a:buNone/>
            </a:pPr>
            <a:endParaRPr lang="en-US" sz="1800" dirty="0" smtClean="0">
              <a:latin typeface="Times New Roman" pitchFamily="18" charset="0"/>
              <a:cs typeface="Times New Roman" pitchFamily="18" charset="0"/>
            </a:endParaRPr>
          </a:p>
          <a:p>
            <a:r>
              <a:rPr lang="en-US" sz="1800" dirty="0" smtClean="0">
                <a:latin typeface="Times New Roman" pitchFamily="18" charset="0"/>
                <a:cs typeface="Times New Roman" pitchFamily="18" charset="0"/>
              </a:rPr>
              <a:t>The policy  hoped to reduce the nation’s hardships, established how incentives would be allocated to those who participate in population management efforts, and  sought to reduce the nation’s birth rate from 35 to 25 per 1000 by 1984.</a:t>
            </a:r>
          </a:p>
          <a:p>
            <a:endParaRPr lang="en-US" sz="1800" dirty="0" smtClean="0">
              <a:latin typeface="Times New Roman" pitchFamily="18" charset="0"/>
              <a:cs typeface="Times New Roman" pitchFamily="18" charset="0"/>
            </a:endParaRPr>
          </a:p>
          <a:p>
            <a:r>
              <a:rPr lang="en-US" sz="1800" dirty="0" smtClean="0">
                <a:latin typeface="Times New Roman" pitchFamily="18" charset="0"/>
                <a:cs typeface="Times New Roman" pitchFamily="18" charset="0"/>
              </a:rPr>
              <a:t>The policy also acknowledged that  the country’s population growth concerns could not  wait for increased development and education to result in fertility drop.</a:t>
            </a:r>
          </a:p>
          <a:p>
            <a:endParaRPr lang="en-US" sz="1800" dirty="0" smtClean="0">
              <a:latin typeface="Times New Roman" pitchFamily="18" charset="0"/>
              <a:cs typeface="Times New Roman" pitchFamily="18" charset="0"/>
            </a:endParaRPr>
          </a:p>
          <a:p>
            <a:endParaRPr lang="en-US" sz="1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371600"/>
            <a:ext cx="8229600" cy="4785360"/>
          </a:xfrm>
        </p:spPr>
        <p:txBody>
          <a:bodyPr>
            <a:normAutofit/>
          </a:bodyPr>
          <a:lstStyle/>
          <a:p>
            <a:r>
              <a:rPr lang="en-US" sz="1800" dirty="0" smtClean="0">
                <a:latin typeface="Times New Roman" pitchFamily="18" charset="0"/>
                <a:cs typeface="Times New Roman" pitchFamily="18" charset="0"/>
              </a:rPr>
              <a:t>The policy called for the Education Ministry to encourage and promote girls’ </a:t>
            </a:r>
            <a:r>
              <a:rPr lang="en-US" sz="1800" dirty="0" smtClean="0">
                <a:latin typeface="Times New Roman" pitchFamily="18" charset="0"/>
                <a:cs typeface="Times New Roman" pitchFamily="18" charset="0"/>
              </a:rPr>
              <a:t>education.</a:t>
            </a:r>
          </a:p>
          <a:p>
            <a:pPr>
              <a:buNone/>
            </a:pPr>
            <a:endParaRPr lang="en-US" sz="1800" dirty="0" smtClean="0">
              <a:latin typeface="Times New Roman" pitchFamily="18" charset="0"/>
              <a:cs typeface="Times New Roman" pitchFamily="18" charset="0"/>
            </a:endParaRPr>
          </a:p>
          <a:p>
            <a:r>
              <a:rPr lang="en-US" sz="1800" dirty="0" smtClean="0">
                <a:latin typeface="Times New Roman" pitchFamily="18" charset="0"/>
                <a:cs typeface="Times New Roman" pitchFamily="18" charset="0"/>
              </a:rPr>
              <a:t>The population policy stated that the central government did not wish to legislate compulsory sterilization</a:t>
            </a:r>
          </a:p>
          <a:p>
            <a:pPr>
              <a:buNone/>
            </a:pPr>
            <a:endParaRPr lang="en-US" sz="1800" dirty="0" smtClean="0">
              <a:latin typeface="Times New Roman" pitchFamily="18" charset="0"/>
              <a:cs typeface="Times New Roman" pitchFamily="18" charset="0"/>
            </a:endParaRPr>
          </a:p>
          <a:p>
            <a:r>
              <a:rPr lang="en-US" sz="1800" dirty="0" smtClean="0">
                <a:latin typeface="Times New Roman" pitchFamily="18" charset="0"/>
                <a:cs typeface="Times New Roman" pitchFamily="18" charset="0"/>
              </a:rPr>
              <a:t>But  if a state legislature felt prepared to pass a policy making sterilization compulsory, then it could do so.</a:t>
            </a:r>
          </a:p>
          <a:p>
            <a:endParaRPr lang="en-US" sz="1800" dirty="0" smtClean="0">
              <a:latin typeface="Times New Roman" pitchFamily="18" charset="0"/>
              <a:cs typeface="Times New Roman" pitchFamily="18" charset="0"/>
            </a:endParaRPr>
          </a:p>
          <a:p>
            <a:r>
              <a:rPr lang="en-US" sz="1800" dirty="0" smtClean="0">
                <a:latin typeface="Times New Roman" pitchFamily="18" charset="0"/>
                <a:cs typeface="Times New Roman" pitchFamily="18" charset="0"/>
              </a:rPr>
              <a:t>The results of population policy 1976 , if measured by the number of sterilizations would be a success ( although there were false reporting).</a:t>
            </a:r>
          </a:p>
          <a:p>
            <a:endParaRPr lang="en-US" sz="1800" dirty="0" smtClean="0">
              <a:latin typeface="Times New Roman" pitchFamily="18" charset="0"/>
              <a:cs typeface="Times New Roman" pitchFamily="18" charset="0"/>
            </a:endParaRPr>
          </a:p>
          <a:p>
            <a:endParaRPr lang="en-US" sz="18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219200"/>
            <a:ext cx="8229600" cy="5410200"/>
          </a:xfrm>
        </p:spPr>
        <p:txBody>
          <a:bodyPr>
            <a:noAutofit/>
          </a:bodyPr>
          <a:lstStyle/>
          <a:p>
            <a:endParaRPr lang="en-US" sz="1800" dirty="0" smtClean="0">
              <a:latin typeface="Times New Roman" pitchFamily="18" charset="0"/>
              <a:cs typeface="Times New Roman" pitchFamily="18" charset="0"/>
            </a:endParaRPr>
          </a:p>
          <a:p>
            <a:r>
              <a:rPr lang="en-US" sz="1800" dirty="0" smtClean="0">
                <a:latin typeface="Times New Roman" pitchFamily="18" charset="0"/>
                <a:cs typeface="Times New Roman" pitchFamily="18" charset="0"/>
              </a:rPr>
              <a:t>From a rights based perspective, when effectiveness is measured by deaths, violence or rights compromised in an attempt to goals of  the Population Policy, initiatives were unsuccessful.</a:t>
            </a:r>
          </a:p>
          <a:p>
            <a:endParaRPr lang="en-US" sz="1800" dirty="0" smtClean="0">
              <a:latin typeface="Times New Roman" pitchFamily="18" charset="0"/>
              <a:cs typeface="Times New Roman" pitchFamily="18" charset="0"/>
            </a:endParaRPr>
          </a:p>
          <a:p>
            <a:r>
              <a:rPr lang="en-US" sz="1800" dirty="0" smtClean="0">
                <a:latin typeface="Times New Roman" pitchFamily="18" charset="0"/>
                <a:cs typeface="Times New Roman" pitchFamily="18" charset="0"/>
              </a:rPr>
              <a:t>Failure was reflected by the lack of sustainability and  being counter-protective to improve the nation’s health.</a:t>
            </a:r>
          </a:p>
          <a:p>
            <a:endParaRPr lang="en-US" sz="1800" dirty="0" smtClean="0">
              <a:latin typeface="Times New Roman" pitchFamily="18" charset="0"/>
              <a:cs typeface="Times New Roman" pitchFamily="18" charset="0"/>
            </a:endParaRPr>
          </a:p>
          <a:p>
            <a:r>
              <a:rPr lang="en-US" sz="1800" dirty="0" smtClean="0">
                <a:latin typeface="Times New Roman" pitchFamily="18" charset="0"/>
                <a:cs typeface="Times New Roman" pitchFamily="18" charset="0"/>
              </a:rPr>
              <a:t>For example, compensation for  sterilization operations rose to 10 percent of the total health budget.</a:t>
            </a:r>
          </a:p>
          <a:p>
            <a:endParaRPr lang="en-US" sz="1800" dirty="0" smtClean="0">
              <a:latin typeface="Times New Roman" pitchFamily="18" charset="0"/>
              <a:cs typeface="Times New Roman" pitchFamily="18" charset="0"/>
            </a:endParaRPr>
          </a:p>
          <a:p>
            <a:r>
              <a:rPr lang="en-US" sz="1800" dirty="0" smtClean="0">
                <a:latin typeface="Times New Roman" pitchFamily="18" charset="0"/>
                <a:cs typeface="Times New Roman" pitchFamily="18" charset="0"/>
              </a:rPr>
              <a:t>It concentrated resources at one place, more of the health professionals  were being used to reach sterilization goals, rather than  other services towards patient welfare.</a:t>
            </a:r>
          </a:p>
          <a:p>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200" dirty="0" smtClean="0">
                <a:latin typeface="Times New Roman" pitchFamily="18" charset="0"/>
                <a:cs typeface="Times New Roman" pitchFamily="18" charset="0"/>
              </a:rPr>
              <a:t>DEMOGRAPHIC ACHIEVEMENTS OF INDIA BEFORE NPP-2000</a:t>
            </a:r>
            <a:endParaRPr lang="en-US" sz="2200"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1371600"/>
            <a:ext cx="8229600" cy="4800600"/>
          </a:xfrm>
        </p:spPr>
        <p:txBody>
          <a:bodyPr>
            <a:normAutofit fontScale="70000" lnSpcReduction="20000"/>
          </a:bodyPr>
          <a:lstStyle/>
          <a:p>
            <a:pPr lvl="0"/>
            <a:r>
              <a:rPr lang="en-US" dirty="0" smtClean="0">
                <a:latin typeface="Times New Roman" pitchFamily="18" charset="0"/>
                <a:cs typeface="Times New Roman" pitchFamily="18" charset="0"/>
              </a:rPr>
              <a:t>Reduced </a:t>
            </a:r>
            <a:r>
              <a:rPr lang="en-US" i="1" dirty="0" smtClean="0">
                <a:latin typeface="Times New Roman" pitchFamily="18" charset="0"/>
                <a:cs typeface="Times New Roman" pitchFamily="18" charset="0"/>
              </a:rPr>
              <a:t>Crude Birth Rate </a:t>
            </a:r>
            <a:r>
              <a:rPr lang="en-US" dirty="0" smtClean="0">
                <a:latin typeface="Times New Roman" pitchFamily="18" charset="0"/>
                <a:cs typeface="Times New Roman" pitchFamily="18" charset="0"/>
              </a:rPr>
              <a:t>from </a:t>
            </a:r>
            <a:r>
              <a:rPr lang="en-US" dirty="0" smtClean="0">
                <a:solidFill>
                  <a:srgbClr val="FF0000"/>
                </a:solidFill>
                <a:latin typeface="Times New Roman" pitchFamily="18" charset="0"/>
                <a:cs typeface="Times New Roman" pitchFamily="18" charset="0"/>
              </a:rPr>
              <a:t>40.8</a:t>
            </a:r>
            <a:r>
              <a:rPr lang="en-US" dirty="0" smtClean="0">
                <a:latin typeface="Times New Roman" pitchFamily="18" charset="0"/>
                <a:cs typeface="Times New Roman" pitchFamily="18" charset="0"/>
              </a:rPr>
              <a:t> (1951) to </a:t>
            </a:r>
            <a:r>
              <a:rPr lang="en-US" dirty="0" smtClean="0">
                <a:solidFill>
                  <a:srgbClr val="FF0000"/>
                </a:solidFill>
                <a:latin typeface="Times New Roman" pitchFamily="18" charset="0"/>
                <a:cs typeface="Times New Roman" pitchFamily="18" charset="0"/>
              </a:rPr>
              <a:t>26.4</a:t>
            </a:r>
            <a:r>
              <a:rPr lang="en-US" dirty="0" smtClean="0">
                <a:latin typeface="Times New Roman" pitchFamily="18" charset="0"/>
                <a:cs typeface="Times New Roman" pitchFamily="18" charset="0"/>
              </a:rPr>
              <a:t> (1998,SRS);</a:t>
            </a:r>
          </a:p>
          <a:p>
            <a:pPr lvl="0">
              <a:buNone/>
            </a:pPr>
            <a:endParaRPr lang="en-US" dirty="0" smtClean="0">
              <a:latin typeface="Times New Roman" pitchFamily="18" charset="0"/>
              <a:cs typeface="Times New Roman" pitchFamily="18" charset="0"/>
            </a:endParaRPr>
          </a:p>
          <a:p>
            <a:pPr lvl="0"/>
            <a:r>
              <a:rPr lang="en-US" dirty="0" smtClean="0">
                <a:latin typeface="Times New Roman" pitchFamily="18" charset="0"/>
                <a:cs typeface="Times New Roman" pitchFamily="18" charset="0"/>
              </a:rPr>
              <a:t>Halved the </a:t>
            </a:r>
            <a:r>
              <a:rPr lang="en-US" i="1" dirty="0" smtClean="0">
                <a:latin typeface="Times New Roman" pitchFamily="18" charset="0"/>
                <a:cs typeface="Times New Roman" pitchFamily="18" charset="0"/>
              </a:rPr>
              <a:t>Infant Mortality Rate </a:t>
            </a:r>
            <a:r>
              <a:rPr lang="en-US" dirty="0" smtClean="0">
                <a:latin typeface="Times New Roman" pitchFamily="18" charset="0"/>
                <a:cs typeface="Times New Roman" pitchFamily="18" charset="0"/>
              </a:rPr>
              <a:t>from </a:t>
            </a:r>
            <a:r>
              <a:rPr lang="en-US" dirty="0" smtClean="0">
                <a:solidFill>
                  <a:srgbClr val="FF0000"/>
                </a:solidFill>
                <a:latin typeface="Times New Roman" pitchFamily="18" charset="0"/>
                <a:cs typeface="Times New Roman" pitchFamily="18" charset="0"/>
              </a:rPr>
              <a:t>146</a:t>
            </a:r>
            <a:r>
              <a:rPr lang="en-US" dirty="0" smtClean="0">
                <a:latin typeface="Times New Roman" pitchFamily="18" charset="0"/>
                <a:cs typeface="Times New Roman" pitchFamily="18" charset="0"/>
              </a:rPr>
              <a:t> per 1000 live births (1951) to </a:t>
            </a:r>
            <a:r>
              <a:rPr lang="en-US" dirty="0" smtClean="0">
                <a:solidFill>
                  <a:srgbClr val="FF0000"/>
                </a:solidFill>
                <a:latin typeface="Times New Roman" pitchFamily="18" charset="0"/>
                <a:cs typeface="Times New Roman" pitchFamily="18" charset="0"/>
              </a:rPr>
              <a:t>72</a:t>
            </a:r>
            <a:r>
              <a:rPr lang="en-US" dirty="0" smtClean="0">
                <a:latin typeface="Times New Roman" pitchFamily="18" charset="0"/>
                <a:cs typeface="Times New Roman" pitchFamily="18" charset="0"/>
              </a:rPr>
              <a:t> per 1000 live births (1998, SRS);</a:t>
            </a:r>
          </a:p>
          <a:p>
            <a:pPr lvl="0">
              <a:buNone/>
            </a:pPr>
            <a:endParaRPr lang="en-US" dirty="0" smtClean="0">
              <a:latin typeface="Times New Roman" pitchFamily="18" charset="0"/>
              <a:cs typeface="Times New Roman" pitchFamily="18" charset="0"/>
            </a:endParaRPr>
          </a:p>
          <a:p>
            <a:pPr lvl="0"/>
            <a:r>
              <a:rPr lang="en-US" dirty="0" smtClean="0">
                <a:latin typeface="Times New Roman" pitchFamily="18" charset="0"/>
                <a:cs typeface="Times New Roman" pitchFamily="18" charset="0"/>
              </a:rPr>
              <a:t>Quadrupled the </a:t>
            </a:r>
            <a:r>
              <a:rPr lang="en-US" i="1" dirty="0" smtClean="0">
                <a:latin typeface="Times New Roman" pitchFamily="18" charset="0"/>
                <a:cs typeface="Times New Roman" pitchFamily="18" charset="0"/>
              </a:rPr>
              <a:t>Couple Protection Rate</a:t>
            </a:r>
            <a:r>
              <a:rPr lang="en-US" dirty="0" smtClean="0">
                <a:latin typeface="Times New Roman" pitchFamily="18" charset="0"/>
                <a:cs typeface="Times New Roman" pitchFamily="18" charset="0"/>
              </a:rPr>
              <a:t> from </a:t>
            </a:r>
            <a:r>
              <a:rPr lang="en-US" dirty="0" smtClean="0">
                <a:solidFill>
                  <a:srgbClr val="FF0000"/>
                </a:solidFill>
                <a:latin typeface="Times New Roman" pitchFamily="18" charset="0"/>
                <a:cs typeface="Times New Roman" pitchFamily="18" charset="0"/>
              </a:rPr>
              <a:t>10.4</a:t>
            </a:r>
            <a:r>
              <a:rPr lang="en-US" dirty="0" smtClean="0">
                <a:latin typeface="Times New Roman" pitchFamily="18" charset="0"/>
                <a:cs typeface="Times New Roman" pitchFamily="18" charset="0"/>
              </a:rPr>
              <a:t> percent (1971) to </a:t>
            </a:r>
            <a:r>
              <a:rPr lang="en-US" dirty="0" smtClean="0">
                <a:solidFill>
                  <a:srgbClr val="FF0000"/>
                </a:solidFill>
                <a:latin typeface="Times New Roman" pitchFamily="18" charset="0"/>
                <a:cs typeface="Times New Roman" pitchFamily="18" charset="0"/>
              </a:rPr>
              <a:t>44</a:t>
            </a:r>
            <a:r>
              <a:rPr lang="en-US" dirty="0" smtClean="0">
                <a:latin typeface="Times New Roman" pitchFamily="18" charset="0"/>
                <a:cs typeface="Times New Roman" pitchFamily="18" charset="0"/>
              </a:rPr>
              <a:t> percent (1999); </a:t>
            </a:r>
          </a:p>
          <a:p>
            <a:pPr lvl="0">
              <a:buNone/>
            </a:pPr>
            <a:endParaRPr lang="en-US" dirty="0" smtClean="0">
              <a:latin typeface="Times New Roman" pitchFamily="18" charset="0"/>
              <a:cs typeface="Times New Roman" pitchFamily="18" charset="0"/>
            </a:endParaRPr>
          </a:p>
          <a:p>
            <a:pPr lvl="0"/>
            <a:r>
              <a:rPr lang="en-US" dirty="0" smtClean="0">
                <a:latin typeface="Times New Roman" pitchFamily="18" charset="0"/>
                <a:cs typeface="Times New Roman" pitchFamily="18" charset="0"/>
              </a:rPr>
              <a:t>Reduced </a:t>
            </a:r>
            <a:r>
              <a:rPr lang="en-US" i="1" dirty="0" smtClean="0">
                <a:latin typeface="Times New Roman" pitchFamily="18" charset="0"/>
                <a:cs typeface="Times New Roman" pitchFamily="18" charset="0"/>
              </a:rPr>
              <a:t>Crude Death Rate</a:t>
            </a:r>
            <a:r>
              <a:rPr lang="en-US" dirty="0" smtClean="0">
                <a:latin typeface="Times New Roman" pitchFamily="18" charset="0"/>
                <a:cs typeface="Times New Roman" pitchFamily="18" charset="0"/>
              </a:rPr>
              <a:t> from </a:t>
            </a:r>
            <a:r>
              <a:rPr lang="en-US" dirty="0" smtClean="0">
                <a:solidFill>
                  <a:srgbClr val="FF0000"/>
                </a:solidFill>
                <a:latin typeface="Times New Roman" pitchFamily="18" charset="0"/>
                <a:cs typeface="Times New Roman" pitchFamily="18" charset="0"/>
              </a:rPr>
              <a:t>25</a:t>
            </a:r>
            <a:r>
              <a:rPr lang="en-US" dirty="0" smtClean="0">
                <a:latin typeface="Times New Roman" pitchFamily="18" charset="0"/>
                <a:cs typeface="Times New Roman" pitchFamily="18" charset="0"/>
              </a:rPr>
              <a:t> (1951) to </a:t>
            </a:r>
            <a:r>
              <a:rPr lang="en-US" dirty="0" smtClean="0">
                <a:solidFill>
                  <a:srgbClr val="FF0000"/>
                </a:solidFill>
                <a:latin typeface="Times New Roman" pitchFamily="18" charset="0"/>
                <a:cs typeface="Times New Roman" pitchFamily="18" charset="0"/>
              </a:rPr>
              <a:t>9.0</a:t>
            </a:r>
            <a:r>
              <a:rPr lang="en-US" dirty="0" smtClean="0">
                <a:latin typeface="Times New Roman" pitchFamily="18" charset="0"/>
                <a:cs typeface="Times New Roman" pitchFamily="18" charset="0"/>
              </a:rPr>
              <a:t> (1998, SRS); </a:t>
            </a:r>
          </a:p>
          <a:p>
            <a:pPr lvl="0">
              <a:buNone/>
            </a:pPr>
            <a:endParaRPr lang="en-US" dirty="0" smtClean="0">
              <a:latin typeface="Times New Roman" pitchFamily="18" charset="0"/>
              <a:cs typeface="Times New Roman" pitchFamily="18" charset="0"/>
            </a:endParaRPr>
          </a:p>
          <a:p>
            <a:pPr lvl="0"/>
            <a:r>
              <a:rPr lang="en-US" dirty="0" smtClean="0">
                <a:latin typeface="Times New Roman" pitchFamily="18" charset="0"/>
                <a:cs typeface="Times New Roman" pitchFamily="18" charset="0"/>
              </a:rPr>
              <a:t>Added 25 years to </a:t>
            </a:r>
            <a:r>
              <a:rPr lang="en-US" i="1" dirty="0" smtClean="0">
                <a:latin typeface="Times New Roman" pitchFamily="18" charset="0"/>
                <a:cs typeface="Times New Roman" pitchFamily="18" charset="0"/>
              </a:rPr>
              <a:t>life-expectancy</a:t>
            </a:r>
            <a:r>
              <a:rPr lang="en-US" dirty="0" smtClean="0">
                <a:latin typeface="Times New Roman" pitchFamily="18" charset="0"/>
                <a:cs typeface="Times New Roman" pitchFamily="18" charset="0"/>
              </a:rPr>
              <a:t> from </a:t>
            </a:r>
            <a:r>
              <a:rPr lang="en-US" dirty="0" smtClean="0">
                <a:solidFill>
                  <a:srgbClr val="FF0000"/>
                </a:solidFill>
                <a:latin typeface="Times New Roman" pitchFamily="18" charset="0"/>
                <a:cs typeface="Times New Roman" pitchFamily="18" charset="0"/>
              </a:rPr>
              <a:t>37 </a:t>
            </a:r>
            <a:r>
              <a:rPr lang="en-US" dirty="0" smtClean="0">
                <a:latin typeface="Times New Roman" pitchFamily="18" charset="0"/>
                <a:cs typeface="Times New Roman" pitchFamily="18" charset="0"/>
              </a:rPr>
              <a:t>years to </a:t>
            </a:r>
            <a:r>
              <a:rPr lang="en-US" dirty="0" smtClean="0">
                <a:solidFill>
                  <a:srgbClr val="FF0000"/>
                </a:solidFill>
                <a:latin typeface="Times New Roman" pitchFamily="18" charset="0"/>
                <a:cs typeface="Times New Roman" pitchFamily="18" charset="0"/>
              </a:rPr>
              <a:t>62</a:t>
            </a:r>
            <a:r>
              <a:rPr lang="en-US" dirty="0" smtClean="0">
                <a:latin typeface="Times New Roman" pitchFamily="18" charset="0"/>
                <a:cs typeface="Times New Roman" pitchFamily="18" charset="0"/>
              </a:rPr>
              <a:t> years;</a:t>
            </a:r>
          </a:p>
          <a:p>
            <a:pPr lvl="0">
              <a:buNone/>
            </a:pPr>
            <a:endParaRPr lang="en-US" dirty="0" smtClean="0">
              <a:latin typeface="Times New Roman" pitchFamily="18" charset="0"/>
              <a:cs typeface="Times New Roman" pitchFamily="18" charset="0"/>
            </a:endParaRPr>
          </a:p>
          <a:p>
            <a:pPr lvl="0"/>
            <a:r>
              <a:rPr lang="en-US" dirty="0" smtClean="0">
                <a:latin typeface="Times New Roman" pitchFamily="18" charset="0"/>
                <a:cs typeface="Times New Roman" pitchFamily="18" charset="0"/>
              </a:rPr>
              <a:t>Achieved nearly </a:t>
            </a:r>
            <a:r>
              <a:rPr lang="en-US" i="1" dirty="0" smtClean="0">
                <a:latin typeface="Times New Roman" pitchFamily="18" charset="0"/>
                <a:cs typeface="Times New Roman" pitchFamily="18" charset="0"/>
              </a:rPr>
              <a:t>universal awareness </a:t>
            </a:r>
            <a:r>
              <a:rPr lang="en-US" dirty="0" smtClean="0">
                <a:latin typeface="Times New Roman" pitchFamily="18" charset="0"/>
                <a:cs typeface="Times New Roman" pitchFamily="18" charset="0"/>
              </a:rPr>
              <a:t>of the need for and methods of family planning, and ;</a:t>
            </a:r>
          </a:p>
          <a:p>
            <a:pPr lvl="0">
              <a:buNone/>
            </a:pPr>
            <a:endParaRPr lang="en-US" dirty="0" smtClean="0">
              <a:latin typeface="Times New Roman" pitchFamily="18" charset="0"/>
              <a:cs typeface="Times New Roman" pitchFamily="18" charset="0"/>
            </a:endParaRPr>
          </a:p>
          <a:p>
            <a:pPr lvl="0"/>
            <a:r>
              <a:rPr lang="en-US" dirty="0" smtClean="0">
                <a:latin typeface="Times New Roman" pitchFamily="18" charset="0"/>
                <a:cs typeface="Times New Roman" pitchFamily="18" charset="0"/>
              </a:rPr>
              <a:t>Reduced  </a:t>
            </a:r>
            <a:r>
              <a:rPr lang="en-US" i="1" dirty="0" smtClean="0">
                <a:latin typeface="Times New Roman" pitchFamily="18" charset="0"/>
                <a:cs typeface="Times New Roman" pitchFamily="18" charset="0"/>
              </a:rPr>
              <a:t>Total Fertility Rate </a:t>
            </a:r>
            <a:r>
              <a:rPr lang="en-US" dirty="0" smtClean="0">
                <a:latin typeface="Times New Roman" pitchFamily="18" charset="0"/>
                <a:cs typeface="Times New Roman" pitchFamily="18" charset="0"/>
              </a:rPr>
              <a:t>from </a:t>
            </a:r>
            <a:r>
              <a:rPr lang="en-US" dirty="0" smtClean="0">
                <a:solidFill>
                  <a:srgbClr val="FF0000"/>
                </a:solidFill>
                <a:latin typeface="Times New Roman" pitchFamily="18" charset="0"/>
                <a:cs typeface="Times New Roman" pitchFamily="18" charset="0"/>
              </a:rPr>
              <a:t>6.0</a:t>
            </a:r>
            <a:r>
              <a:rPr lang="en-US" dirty="0" smtClean="0">
                <a:latin typeface="Times New Roman" pitchFamily="18" charset="0"/>
                <a:cs typeface="Times New Roman" pitchFamily="18" charset="0"/>
              </a:rPr>
              <a:t> (1951) to </a:t>
            </a:r>
            <a:r>
              <a:rPr lang="en-US" dirty="0" smtClean="0">
                <a:solidFill>
                  <a:srgbClr val="FF0000"/>
                </a:solidFill>
                <a:latin typeface="Times New Roman" pitchFamily="18" charset="0"/>
                <a:cs typeface="Times New Roman" pitchFamily="18" charset="0"/>
              </a:rPr>
              <a:t>3.3</a:t>
            </a:r>
            <a:r>
              <a:rPr lang="en-US" dirty="0" smtClean="0">
                <a:latin typeface="Times New Roman" pitchFamily="18" charset="0"/>
                <a:cs typeface="Times New Roman" pitchFamily="18" charset="0"/>
              </a:rPr>
              <a:t> (1997, SRS)</a:t>
            </a:r>
          </a:p>
          <a:p>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52400"/>
            <a:ext cx="4800600" cy="685800"/>
          </a:xfrm>
        </p:spPr>
        <p:txBody>
          <a:bodyPr>
            <a:normAutofit/>
          </a:bodyPr>
          <a:lstStyle/>
          <a:p>
            <a:r>
              <a:rPr lang="en-US" sz="2400" dirty="0" smtClean="0"/>
              <a:t>FRAMEWORK</a:t>
            </a:r>
            <a:endParaRPr lang="en-US" sz="2400" dirty="0"/>
          </a:p>
        </p:txBody>
      </p:sp>
      <p:sp>
        <p:nvSpPr>
          <p:cNvPr id="3" name="Content Placeholder 2"/>
          <p:cNvSpPr>
            <a:spLocks noGrp="1"/>
          </p:cNvSpPr>
          <p:nvPr>
            <p:ph sz="quarter" idx="1"/>
          </p:nvPr>
        </p:nvSpPr>
        <p:spPr>
          <a:xfrm>
            <a:off x="457200" y="1447800"/>
            <a:ext cx="8229600" cy="4678363"/>
          </a:xfrm>
        </p:spPr>
        <p:txBody>
          <a:bodyPr>
            <a:noAutofit/>
          </a:bodyPr>
          <a:lstStyle/>
          <a:p>
            <a:pPr lvl="0"/>
            <a:r>
              <a:rPr lang="en-US" sz="1800" dirty="0" smtClean="0">
                <a:latin typeface="Times New Roman" pitchFamily="18" charset="0"/>
                <a:cs typeface="Times New Roman" pitchFamily="18" charset="0"/>
              </a:rPr>
              <a:t>Defining a policy and Population Policy</a:t>
            </a:r>
          </a:p>
          <a:p>
            <a:pPr lvl="0"/>
            <a:r>
              <a:rPr lang="en-US" sz="1800" dirty="0" smtClean="0">
                <a:latin typeface="Times New Roman" pitchFamily="18" charset="0"/>
                <a:cs typeface="Times New Roman" pitchFamily="18" charset="0"/>
              </a:rPr>
              <a:t>Need for population policy in India</a:t>
            </a:r>
          </a:p>
          <a:p>
            <a:pPr lvl="0"/>
            <a:r>
              <a:rPr lang="en-US" sz="1800" dirty="0" smtClean="0">
                <a:latin typeface="Times New Roman" pitchFamily="18" charset="0"/>
                <a:cs typeface="Times New Roman" pitchFamily="18" charset="0"/>
              </a:rPr>
              <a:t>Milestones in evolution of Population Policy of India</a:t>
            </a:r>
          </a:p>
          <a:p>
            <a:pPr lvl="0"/>
            <a:r>
              <a:rPr lang="en-US" sz="1800" dirty="0" smtClean="0">
                <a:latin typeface="Times New Roman" pitchFamily="18" charset="0"/>
                <a:cs typeface="Times New Roman" pitchFamily="18" charset="0"/>
              </a:rPr>
              <a:t>India’s demographic achievements till NPP-2000</a:t>
            </a:r>
          </a:p>
          <a:p>
            <a:pPr lvl="0"/>
            <a:r>
              <a:rPr lang="en-US" sz="1800" dirty="0" smtClean="0">
                <a:latin typeface="Times New Roman" pitchFamily="18" charset="0"/>
                <a:cs typeface="Times New Roman" pitchFamily="18" charset="0"/>
              </a:rPr>
              <a:t>Objectives of the NPP-2000</a:t>
            </a:r>
          </a:p>
          <a:p>
            <a:pPr lvl="0"/>
            <a:r>
              <a:rPr lang="en-US" sz="1800" dirty="0" smtClean="0">
                <a:latin typeface="Times New Roman" pitchFamily="18" charset="0"/>
                <a:cs typeface="Times New Roman" pitchFamily="18" charset="0"/>
              </a:rPr>
              <a:t>National socio-demographic goals for 2010</a:t>
            </a:r>
          </a:p>
          <a:p>
            <a:pPr lvl="0"/>
            <a:r>
              <a:rPr lang="en-US" sz="1800" dirty="0" smtClean="0">
                <a:latin typeface="Times New Roman" pitchFamily="18" charset="0"/>
                <a:cs typeface="Times New Roman" pitchFamily="18" charset="0"/>
              </a:rPr>
              <a:t>Major strategic themes in the NPP-2000</a:t>
            </a:r>
          </a:p>
          <a:p>
            <a:pPr lvl="0"/>
            <a:r>
              <a:rPr lang="en-US" sz="1800" dirty="0" smtClean="0">
                <a:latin typeface="Times New Roman" pitchFamily="18" charset="0"/>
                <a:cs typeface="Times New Roman" pitchFamily="18" charset="0"/>
              </a:rPr>
              <a:t>Legislation, public support and funding.</a:t>
            </a:r>
          </a:p>
          <a:p>
            <a:pPr lvl="0"/>
            <a:r>
              <a:rPr lang="en-US" sz="1800" dirty="0" smtClean="0">
                <a:latin typeface="Times New Roman" pitchFamily="18" charset="0"/>
                <a:cs typeface="Times New Roman" pitchFamily="18" charset="0"/>
              </a:rPr>
              <a:t>New structures for coordination of the activities</a:t>
            </a:r>
          </a:p>
          <a:p>
            <a:pPr lvl="0"/>
            <a:r>
              <a:rPr lang="en-US" sz="1800" dirty="0" smtClean="0">
                <a:latin typeface="Times New Roman" pitchFamily="18" charset="0"/>
                <a:cs typeface="Times New Roman" pitchFamily="18" charset="0"/>
              </a:rPr>
              <a:t>Action plan or operational strategies.</a:t>
            </a:r>
          </a:p>
          <a:p>
            <a:pPr lvl="0"/>
            <a:r>
              <a:rPr lang="en-US" sz="1800" dirty="0" smtClean="0">
                <a:latin typeface="Times New Roman" pitchFamily="18" charset="0"/>
                <a:cs typeface="Times New Roman" pitchFamily="18" charset="0"/>
              </a:rPr>
              <a:t>Promotional and motivational measures.</a:t>
            </a:r>
          </a:p>
          <a:p>
            <a:pPr lvl="0"/>
            <a:r>
              <a:rPr lang="en-US" sz="1800" dirty="0" smtClean="0">
                <a:latin typeface="Times New Roman" pitchFamily="18" charset="0"/>
                <a:cs typeface="Times New Roman" pitchFamily="18" charset="0"/>
              </a:rPr>
              <a:t>State population policies.</a:t>
            </a:r>
          </a:p>
          <a:p>
            <a:pPr lvl="0"/>
            <a:r>
              <a:rPr lang="en-US" sz="1800" dirty="0" smtClean="0">
                <a:latin typeface="Times New Roman" pitchFamily="18" charset="0"/>
                <a:cs typeface="Times New Roman" pitchFamily="18" charset="0"/>
              </a:rPr>
              <a:t>Conclusion.</a:t>
            </a:r>
          </a:p>
          <a:p>
            <a:endParaRPr lang="en-US" sz="1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latin typeface="Times New Roman" pitchFamily="18" charset="0"/>
                <a:cs typeface="Times New Roman" pitchFamily="18" charset="0"/>
              </a:rPr>
              <a:t>OBSERVATIONS ON THE NATIONAL POPULATION POLICY OF INDIA- 2000</a:t>
            </a:r>
            <a:endParaRPr lang="en-US" sz="2400"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990600" y="1905000"/>
            <a:ext cx="7696200" cy="4221163"/>
          </a:xfrm>
        </p:spPr>
        <p:txBody>
          <a:bodyPr>
            <a:normAutofit/>
          </a:bodyPr>
          <a:lstStyle/>
          <a:p>
            <a:pPr>
              <a:buFont typeface="Wingdings" pitchFamily="2" charset="2"/>
              <a:buChar char="q"/>
            </a:pPr>
            <a:r>
              <a:rPr lang="en-US" sz="2200" dirty="0" smtClean="0">
                <a:latin typeface="Times New Roman" pitchFamily="18" charset="0"/>
                <a:cs typeface="Times New Roman" pitchFamily="18" charset="0"/>
              </a:rPr>
              <a:t>  3      Objectives</a:t>
            </a:r>
          </a:p>
          <a:p>
            <a:pPr>
              <a:buFont typeface="Wingdings" pitchFamily="2" charset="2"/>
              <a:buChar char="q"/>
            </a:pPr>
            <a:r>
              <a:rPr lang="en-US" sz="2200" dirty="0" smtClean="0">
                <a:latin typeface="Times New Roman" pitchFamily="18" charset="0"/>
                <a:cs typeface="Times New Roman" pitchFamily="18" charset="0"/>
              </a:rPr>
              <a:t>  4	  New Structures</a:t>
            </a:r>
          </a:p>
          <a:p>
            <a:pPr>
              <a:buFont typeface="Wingdings" pitchFamily="2" charset="2"/>
              <a:buChar char="q"/>
            </a:pPr>
            <a:r>
              <a:rPr lang="en-US" sz="2200" dirty="0" smtClean="0">
                <a:latin typeface="Times New Roman" pitchFamily="18" charset="0"/>
                <a:cs typeface="Times New Roman" pitchFamily="18" charset="0"/>
              </a:rPr>
              <a:t>  12	  Strategic Themes</a:t>
            </a:r>
          </a:p>
          <a:p>
            <a:pPr>
              <a:buFont typeface="Wingdings" pitchFamily="2" charset="2"/>
              <a:buChar char="q"/>
            </a:pPr>
            <a:r>
              <a:rPr lang="en-US" sz="2200" dirty="0" smtClean="0">
                <a:latin typeface="Times New Roman" pitchFamily="18" charset="0"/>
                <a:cs typeface="Times New Roman" pitchFamily="18" charset="0"/>
              </a:rPr>
              <a:t>  14 	  National Socio-demographic Goals (2010)</a:t>
            </a:r>
          </a:p>
          <a:p>
            <a:pPr>
              <a:buFont typeface="Wingdings" pitchFamily="2" charset="2"/>
              <a:buChar char="q"/>
            </a:pPr>
            <a:r>
              <a:rPr lang="en-US" sz="2200" dirty="0" smtClean="0">
                <a:latin typeface="Times New Roman" pitchFamily="18" charset="0"/>
                <a:cs typeface="Times New Roman" pitchFamily="18" charset="0"/>
              </a:rPr>
              <a:t>  16    Promotional and Motivational Measures</a:t>
            </a:r>
          </a:p>
          <a:p>
            <a:pPr>
              <a:buFont typeface="Wingdings" pitchFamily="2" charset="2"/>
              <a:buChar char="q"/>
            </a:pPr>
            <a:r>
              <a:rPr lang="en-US" sz="2200" dirty="0" smtClean="0">
                <a:latin typeface="Times New Roman" pitchFamily="18" charset="0"/>
                <a:cs typeface="Times New Roman" pitchFamily="18" charset="0"/>
              </a:rPr>
              <a:t>  150  Interventions</a:t>
            </a:r>
          </a:p>
          <a:p>
            <a:pPr>
              <a:buFont typeface="Wingdings" pitchFamily="2" charset="2"/>
              <a:buChar char="q"/>
            </a:pPr>
            <a:endParaRPr lang="en-US"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latin typeface="Times New Roman" pitchFamily="18" charset="0"/>
                <a:cs typeface="Times New Roman" pitchFamily="18" charset="0"/>
              </a:rPr>
              <a:t>OBJECTIVES OF THE NATIONAL POPULATION POLICY-2000</a:t>
            </a:r>
            <a:endParaRPr lang="en-US" sz="2400"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1447800"/>
            <a:ext cx="8229600" cy="4678363"/>
          </a:xfrm>
        </p:spPr>
        <p:txBody>
          <a:bodyPr>
            <a:normAutofit fontScale="85000" lnSpcReduction="20000"/>
          </a:bodyPr>
          <a:lstStyle/>
          <a:p>
            <a:pPr lvl="0"/>
            <a:r>
              <a:rPr lang="en-US" sz="2600" i="1" dirty="0" smtClean="0">
                <a:solidFill>
                  <a:schemeClr val="accent2">
                    <a:lumMod val="75000"/>
                  </a:schemeClr>
                </a:solidFill>
                <a:latin typeface="Times New Roman" pitchFamily="18" charset="0"/>
                <a:cs typeface="Times New Roman" pitchFamily="18" charset="0"/>
              </a:rPr>
              <a:t>IMMEDIATE OBJECTIVE </a:t>
            </a:r>
            <a:r>
              <a:rPr lang="en-US" dirty="0" smtClean="0">
                <a:solidFill>
                  <a:schemeClr val="accent2">
                    <a:lumMod val="75000"/>
                  </a:schemeClr>
                </a:solidFill>
                <a:latin typeface="Times New Roman" pitchFamily="18" charset="0"/>
                <a:cs typeface="Times New Roman" pitchFamily="18" charset="0"/>
              </a:rPr>
              <a:t>:</a:t>
            </a:r>
          </a:p>
          <a:p>
            <a:pPr lvl="1"/>
            <a:r>
              <a:rPr lang="en-US" sz="2600" dirty="0" smtClean="0">
                <a:latin typeface="Times New Roman" pitchFamily="18" charset="0"/>
                <a:cs typeface="Times New Roman" pitchFamily="18" charset="0"/>
              </a:rPr>
              <a:t>to address the unmet needs for contraception, </a:t>
            </a:r>
          </a:p>
          <a:p>
            <a:pPr lvl="1"/>
            <a:r>
              <a:rPr lang="en-US" sz="2600" dirty="0" smtClean="0">
                <a:latin typeface="Times New Roman" pitchFamily="18" charset="0"/>
                <a:cs typeface="Times New Roman" pitchFamily="18" charset="0"/>
              </a:rPr>
              <a:t>health care infrastructure and health personnel and </a:t>
            </a:r>
          </a:p>
          <a:p>
            <a:pPr lvl="1"/>
            <a:r>
              <a:rPr lang="en-US" sz="2600" dirty="0" smtClean="0">
                <a:latin typeface="Times New Roman" pitchFamily="18" charset="0"/>
                <a:cs typeface="Times New Roman" pitchFamily="18" charset="0"/>
              </a:rPr>
              <a:t>to provide integrated service delivery for basic reproductive and child health care.</a:t>
            </a:r>
          </a:p>
          <a:p>
            <a:pPr lvl="1">
              <a:buNone/>
            </a:pPr>
            <a:endParaRPr lang="en-US" dirty="0" smtClean="0">
              <a:latin typeface="Times New Roman" pitchFamily="18" charset="0"/>
              <a:cs typeface="Times New Roman" pitchFamily="18" charset="0"/>
            </a:endParaRPr>
          </a:p>
          <a:p>
            <a:pPr lvl="0"/>
            <a:r>
              <a:rPr lang="en-US" dirty="0" smtClean="0">
                <a:latin typeface="Times New Roman" pitchFamily="18" charset="0"/>
                <a:cs typeface="Times New Roman" pitchFamily="18" charset="0"/>
              </a:rPr>
              <a:t> </a:t>
            </a:r>
            <a:r>
              <a:rPr lang="en-US" sz="2600" i="1" dirty="0" smtClean="0">
                <a:solidFill>
                  <a:schemeClr val="accent2">
                    <a:lumMod val="75000"/>
                  </a:schemeClr>
                </a:solidFill>
                <a:latin typeface="Times New Roman" pitchFamily="18" charset="0"/>
                <a:cs typeface="Times New Roman" pitchFamily="18" charset="0"/>
              </a:rPr>
              <a:t>MEDIUM TERM OBJECTIVE</a:t>
            </a:r>
            <a:r>
              <a:rPr lang="en-US" dirty="0" smtClean="0">
                <a:solidFill>
                  <a:schemeClr val="accent2">
                    <a:lumMod val="75000"/>
                  </a:schemeClr>
                </a:solidFill>
                <a:latin typeface="Times New Roman" pitchFamily="18" charset="0"/>
                <a:cs typeface="Times New Roman" pitchFamily="18" charset="0"/>
              </a:rPr>
              <a:t>: </a:t>
            </a:r>
          </a:p>
          <a:p>
            <a:pPr lvl="1"/>
            <a:r>
              <a:rPr lang="en-US" sz="2600" dirty="0" smtClean="0">
                <a:latin typeface="Times New Roman" pitchFamily="18" charset="0"/>
                <a:cs typeface="Times New Roman" pitchFamily="18" charset="0"/>
              </a:rPr>
              <a:t>to bring the TFR to replacement level by  2010 through vigorous implementation of </a:t>
            </a:r>
            <a:r>
              <a:rPr lang="en-US" sz="2600" dirty="0" err="1" smtClean="0">
                <a:latin typeface="Times New Roman" pitchFamily="18" charset="0"/>
                <a:cs typeface="Times New Roman" pitchFamily="18" charset="0"/>
              </a:rPr>
              <a:t>intersectoral</a:t>
            </a:r>
            <a:r>
              <a:rPr lang="en-US" sz="2600" dirty="0" smtClean="0">
                <a:latin typeface="Times New Roman" pitchFamily="18" charset="0"/>
                <a:cs typeface="Times New Roman" pitchFamily="18" charset="0"/>
              </a:rPr>
              <a:t> operational strategies.</a:t>
            </a:r>
          </a:p>
          <a:p>
            <a:pPr lvl="1">
              <a:buNone/>
            </a:pPr>
            <a:endParaRPr lang="en-US" dirty="0" smtClean="0">
              <a:latin typeface="Times New Roman" pitchFamily="18" charset="0"/>
              <a:cs typeface="Times New Roman" pitchFamily="18" charset="0"/>
            </a:endParaRPr>
          </a:p>
          <a:p>
            <a:pPr lvl="0"/>
            <a:r>
              <a:rPr lang="en-US" sz="2600" i="1" dirty="0" smtClean="0">
                <a:latin typeface="Times New Roman" pitchFamily="18" charset="0"/>
                <a:cs typeface="Times New Roman" pitchFamily="18" charset="0"/>
              </a:rPr>
              <a:t> </a:t>
            </a:r>
            <a:r>
              <a:rPr lang="en-US" sz="2600" i="1" dirty="0" smtClean="0">
                <a:solidFill>
                  <a:schemeClr val="accent2">
                    <a:lumMod val="75000"/>
                  </a:schemeClr>
                </a:solidFill>
                <a:latin typeface="Times New Roman" pitchFamily="18" charset="0"/>
                <a:cs typeface="Times New Roman" pitchFamily="18" charset="0"/>
              </a:rPr>
              <a:t>LONG TERM OBJECTIVE</a:t>
            </a:r>
            <a:r>
              <a:rPr lang="en-US" dirty="0" smtClean="0">
                <a:solidFill>
                  <a:schemeClr val="accent2">
                    <a:lumMod val="75000"/>
                  </a:schemeClr>
                </a:solidFill>
                <a:latin typeface="Times New Roman" pitchFamily="18" charset="0"/>
                <a:cs typeface="Times New Roman" pitchFamily="18" charset="0"/>
              </a:rPr>
              <a:t>:</a:t>
            </a:r>
            <a:r>
              <a:rPr lang="en-US" dirty="0" smtClean="0">
                <a:solidFill>
                  <a:srgbClr val="C00000"/>
                </a:solidFill>
                <a:latin typeface="Times New Roman" pitchFamily="18" charset="0"/>
                <a:cs typeface="Times New Roman" pitchFamily="18" charset="0"/>
              </a:rPr>
              <a:t> </a:t>
            </a:r>
          </a:p>
          <a:p>
            <a:pPr lvl="1"/>
            <a:r>
              <a:rPr lang="en-US" sz="2600" dirty="0" smtClean="0">
                <a:latin typeface="Times New Roman" pitchFamily="18" charset="0"/>
                <a:cs typeface="Times New Roman" pitchFamily="18" charset="0"/>
              </a:rPr>
              <a:t>achieve a stable population by 2045 at a level consistent with requirement of sustainable economic growth, social development and environmental protection.</a:t>
            </a:r>
          </a:p>
          <a:p>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normAutofit/>
          </a:bodyPr>
          <a:lstStyle/>
          <a:p>
            <a:r>
              <a:rPr lang="en-US" sz="2400" dirty="0" smtClean="0">
                <a:latin typeface="Times New Roman" pitchFamily="18" charset="0"/>
                <a:cs typeface="Times New Roman" pitchFamily="18" charset="0"/>
              </a:rPr>
              <a:t>NATIONAL SOCIO-DEMOGRAPHIC GOALS FOR 2010</a:t>
            </a:r>
            <a:endParaRPr lang="en-US" sz="2400"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990600"/>
            <a:ext cx="8229600" cy="5715000"/>
          </a:xfrm>
        </p:spPr>
        <p:txBody>
          <a:bodyPr>
            <a:noAutofit/>
          </a:bodyPr>
          <a:lstStyle/>
          <a:p>
            <a:pPr marL="514350" indent="-514350">
              <a:lnSpc>
                <a:spcPct val="160000"/>
              </a:lnSpc>
              <a:buFont typeface="+mj-lt"/>
              <a:buAutoNum type="arabicPeriod"/>
            </a:pPr>
            <a:r>
              <a:rPr lang="en-US" sz="1900" dirty="0" smtClean="0">
                <a:latin typeface="Times New Roman" pitchFamily="18" charset="0"/>
              </a:rPr>
              <a:t>Address the unmet needs for basic RCH services, supplies and infrastructure.</a:t>
            </a:r>
          </a:p>
          <a:p>
            <a:pPr marL="514350" indent="-514350">
              <a:buFont typeface="+mj-lt"/>
              <a:buAutoNum type="arabicPeriod"/>
            </a:pPr>
            <a:r>
              <a:rPr lang="en-US" sz="1900" dirty="0" smtClean="0">
                <a:latin typeface="Times New Roman" pitchFamily="18" charset="0"/>
              </a:rPr>
              <a:t>Make school education up to age 14 years free and compulsory, and reduce drop outs rate from primary and secondary school levels to below 20 percent for both boys and girls.</a:t>
            </a:r>
          </a:p>
          <a:p>
            <a:pPr marL="514350" indent="-514350">
              <a:lnSpc>
                <a:spcPct val="160000"/>
              </a:lnSpc>
              <a:buFont typeface="+mj-lt"/>
              <a:buAutoNum type="arabicPeriod"/>
            </a:pPr>
            <a:r>
              <a:rPr lang="en-US" sz="1900" dirty="0" smtClean="0">
                <a:latin typeface="Times New Roman" pitchFamily="18" charset="0"/>
              </a:rPr>
              <a:t>Reduce IMR to 30/1000 live births</a:t>
            </a:r>
          </a:p>
          <a:p>
            <a:pPr marL="514350" indent="-514350">
              <a:lnSpc>
                <a:spcPct val="160000"/>
              </a:lnSpc>
              <a:buFont typeface="+mj-lt"/>
              <a:buAutoNum type="arabicPeriod"/>
            </a:pPr>
            <a:r>
              <a:rPr lang="en-US" sz="1900" dirty="0" smtClean="0">
                <a:latin typeface="Times New Roman" pitchFamily="18" charset="0"/>
              </a:rPr>
              <a:t>Reduce maternal mortality ratio (MMR) to less than 100 per 1000 live births</a:t>
            </a:r>
          </a:p>
          <a:p>
            <a:pPr marL="514350" indent="-514350">
              <a:lnSpc>
                <a:spcPct val="160000"/>
              </a:lnSpc>
              <a:buFont typeface="+mj-lt"/>
              <a:buAutoNum type="arabicPeriod"/>
            </a:pPr>
            <a:r>
              <a:rPr lang="en-US" sz="1900" dirty="0" smtClean="0">
                <a:latin typeface="Times New Roman" pitchFamily="18" charset="0"/>
              </a:rPr>
              <a:t>Achieve universal immunization of children against all Vaccine Preventable Disease (VPD).</a:t>
            </a:r>
          </a:p>
          <a:p>
            <a:pPr marL="514350" indent="-514350">
              <a:lnSpc>
                <a:spcPct val="160000"/>
              </a:lnSpc>
              <a:buFont typeface="+mj-lt"/>
              <a:buAutoNum type="arabicPeriod"/>
            </a:pPr>
            <a:r>
              <a:rPr lang="en-US" sz="1900" dirty="0" smtClean="0">
                <a:latin typeface="Times New Roman" pitchFamily="18" charset="0"/>
              </a:rPr>
              <a:t>Promote delayed marriage for girls, at age not less than 18,and  preferable after 20 years.</a:t>
            </a:r>
          </a:p>
          <a:p>
            <a:pPr marL="514350" indent="-514350">
              <a:lnSpc>
                <a:spcPct val="160000"/>
              </a:lnSpc>
              <a:buFont typeface="+mj-lt"/>
              <a:buAutoNum type="arabicPeriod"/>
            </a:pPr>
            <a:r>
              <a:rPr lang="en-US" sz="1900" dirty="0" smtClean="0">
                <a:latin typeface="Times New Roman" pitchFamily="18" charset="0"/>
              </a:rPr>
              <a:t>Achieve 80% institutional delivery and 100% by trained </a:t>
            </a:r>
            <a:r>
              <a:rPr lang="en-US" sz="1900" dirty="0" err="1" smtClean="0">
                <a:latin typeface="Times New Roman" pitchFamily="18" charset="0"/>
              </a:rPr>
              <a:t>personnels</a:t>
            </a:r>
            <a:endParaRPr lang="en-US" sz="1900" dirty="0" smtClean="0">
              <a:latin typeface="Times New Roman" pitchFamily="18" charset="0"/>
            </a:endParaRPr>
          </a:p>
          <a:p>
            <a:pPr marL="514350" indent="-514350">
              <a:buFont typeface="+mj-lt"/>
              <a:buAutoNum type="arabicPeriod"/>
            </a:pPr>
            <a:endParaRPr lang="en-US" sz="19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295400"/>
            <a:ext cx="8229600" cy="4830763"/>
          </a:xfrm>
        </p:spPr>
        <p:txBody>
          <a:bodyPr>
            <a:normAutofit fontScale="70000" lnSpcReduction="20000"/>
          </a:bodyPr>
          <a:lstStyle/>
          <a:p>
            <a:pPr marL="514350" indent="-514350">
              <a:lnSpc>
                <a:spcPct val="150000"/>
              </a:lnSpc>
              <a:buNone/>
            </a:pPr>
            <a:r>
              <a:rPr lang="en-US" dirty="0" smtClean="0">
                <a:latin typeface="Times New Roman" pitchFamily="18" charset="0"/>
              </a:rPr>
              <a:t>8. 	Achieve universal access to information/ counseling services for fertility regulation and contraceptive with wide basket of choices</a:t>
            </a:r>
          </a:p>
          <a:p>
            <a:pPr marL="514350" indent="-514350">
              <a:lnSpc>
                <a:spcPct val="150000"/>
              </a:lnSpc>
              <a:buNone/>
            </a:pPr>
            <a:r>
              <a:rPr lang="en-US" dirty="0" smtClean="0">
                <a:latin typeface="Times New Roman" pitchFamily="18" charset="0"/>
              </a:rPr>
              <a:t>9.	Achieve 100% registration of births, deaths, marriage, and pregnancy.</a:t>
            </a:r>
          </a:p>
          <a:p>
            <a:pPr marL="514350" indent="-514350">
              <a:lnSpc>
                <a:spcPct val="150000"/>
              </a:lnSpc>
              <a:buNone/>
            </a:pPr>
            <a:r>
              <a:rPr lang="en-US" dirty="0" smtClean="0">
                <a:latin typeface="Times New Roman" pitchFamily="18" charset="0"/>
              </a:rPr>
              <a:t>10.	Containment of AIDS,  and greater integration between the management of AIDS and STD.</a:t>
            </a:r>
          </a:p>
          <a:p>
            <a:pPr marL="514350" indent="-514350">
              <a:lnSpc>
                <a:spcPct val="150000"/>
              </a:lnSpc>
              <a:buNone/>
            </a:pPr>
            <a:r>
              <a:rPr lang="en-US" dirty="0" smtClean="0">
                <a:latin typeface="Times New Roman" pitchFamily="18" charset="0"/>
              </a:rPr>
              <a:t>11.	Prevention and control of communicable diseases.</a:t>
            </a:r>
          </a:p>
          <a:p>
            <a:pPr marL="514350" indent="-514350">
              <a:lnSpc>
                <a:spcPct val="150000"/>
              </a:lnSpc>
              <a:buNone/>
            </a:pPr>
            <a:r>
              <a:rPr lang="en-US" dirty="0" smtClean="0">
                <a:latin typeface="Times New Roman" pitchFamily="18" charset="0"/>
              </a:rPr>
              <a:t>12.	Integration of Indian system of medicine in provision of RCH services, and in reaching out to households.</a:t>
            </a:r>
          </a:p>
          <a:p>
            <a:pPr marL="514350" indent="-514350">
              <a:lnSpc>
                <a:spcPct val="150000"/>
              </a:lnSpc>
              <a:buNone/>
            </a:pPr>
            <a:r>
              <a:rPr lang="en-US" dirty="0" smtClean="0">
                <a:latin typeface="Times New Roman" pitchFamily="18" charset="0"/>
              </a:rPr>
              <a:t>13. 	Promote small family norm to achieve replacement level of Total Fertility Rate 2.1.</a:t>
            </a:r>
          </a:p>
          <a:p>
            <a:pPr marL="514350" indent="-514350">
              <a:lnSpc>
                <a:spcPct val="150000"/>
              </a:lnSpc>
              <a:buNone/>
            </a:pPr>
            <a:r>
              <a:rPr lang="en-US" dirty="0" smtClean="0">
                <a:latin typeface="Times New Roman" pitchFamily="18" charset="0"/>
              </a:rPr>
              <a:t>14.	Bring about convergence in implementation of related social sector </a:t>
            </a:r>
            <a:r>
              <a:rPr lang="en-US" dirty="0" err="1" smtClean="0">
                <a:latin typeface="Times New Roman" pitchFamily="18" charset="0"/>
              </a:rPr>
              <a:t>programmes</a:t>
            </a:r>
            <a:r>
              <a:rPr lang="en-US" dirty="0" smtClean="0">
                <a:latin typeface="Times New Roman" pitchFamily="18" charset="0"/>
              </a:rPr>
              <a:t> so that family welfare become people centered programme.</a:t>
            </a:r>
          </a:p>
          <a:p>
            <a:pPr marL="514350" indent="-514350">
              <a:buFont typeface="+mj-lt"/>
              <a:buAutoNum type="arabicPeriod"/>
            </a:pP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normAutofit/>
          </a:bodyPr>
          <a:lstStyle/>
          <a:p>
            <a:r>
              <a:rPr lang="en-US" sz="2400" dirty="0" smtClean="0">
                <a:latin typeface="Times New Roman" pitchFamily="18" charset="0"/>
                <a:cs typeface="Times New Roman" pitchFamily="18" charset="0"/>
              </a:rPr>
              <a:t>MAJOR STRATEGIC THEMES  FOR THE NPP-2000</a:t>
            </a:r>
            <a:endParaRPr lang="en-US" sz="2400"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1219200"/>
            <a:ext cx="8229600" cy="4906963"/>
          </a:xfrm>
        </p:spPr>
        <p:txBody>
          <a:bodyPr>
            <a:normAutofit fontScale="70000" lnSpcReduction="20000"/>
          </a:bodyPr>
          <a:lstStyle/>
          <a:p>
            <a:pPr>
              <a:lnSpc>
                <a:spcPct val="190000"/>
              </a:lnSpc>
              <a:buNone/>
            </a:pPr>
            <a:r>
              <a:rPr lang="en-US" dirty="0" smtClean="0">
                <a:latin typeface="Times New Roman" pitchFamily="18" charset="0"/>
              </a:rPr>
              <a:t> Strategic themes must be simultaneously pursued in “stand alone” or </a:t>
            </a:r>
            <a:r>
              <a:rPr lang="en-US" dirty="0" err="1" smtClean="0">
                <a:latin typeface="Times New Roman" pitchFamily="18" charset="0"/>
              </a:rPr>
              <a:t>intersectoral</a:t>
            </a:r>
            <a:r>
              <a:rPr lang="en-US" dirty="0" smtClean="0">
                <a:latin typeface="Times New Roman" pitchFamily="18" charset="0"/>
              </a:rPr>
              <a:t> </a:t>
            </a:r>
            <a:r>
              <a:rPr lang="en-US" dirty="0" err="1" smtClean="0">
                <a:latin typeface="Times New Roman" pitchFamily="18" charset="0"/>
              </a:rPr>
              <a:t>programmes</a:t>
            </a:r>
            <a:r>
              <a:rPr lang="en-US" dirty="0" smtClean="0">
                <a:latin typeface="Times New Roman" pitchFamily="18" charset="0"/>
              </a:rPr>
              <a:t> in order to achieve the national socio-demographic goals for 2010. Following strategic themes are presented in the policy:</a:t>
            </a:r>
          </a:p>
          <a:p>
            <a:pPr>
              <a:lnSpc>
                <a:spcPct val="190000"/>
              </a:lnSpc>
              <a:buNone/>
            </a:pPr>
            <a:r>
              <a:rPr lang="en-US" dirty="0" smtClean="0">
                <a:latin typeface="Times New Roman" pitchFamily="18" charset="0"/>
              </a:rPr>
              <a:t>1.	Decentralized planning and programme implementation</a:t>
            </a:r>
          </a:p>
          <a:p>
            <a:pPr>
              <a:lnSpc>
                <a:spcPct val="190000"/>
              </a:lnSpc>
              <a:buNone/>
            </a:pPr>
            <a:r>
              <a:rPr lang="en-US" dirty="0" smtClean="0">
                <a:latin typeface="Times New Roman" pitchFamily="18" charset="0"/>
              </a:rPr>
              <a:t>2.	Availability of services delivery at village levels</a:t>
            </a:r>
          </a:p>
          <a:p>
            <a:pPr>
              <a:lnSpc>
                <a:spcPct val="190000"/>
              </a:lnSpc>
              <a:buNone/>
            </a:pPr>
            <a:r>
              <a:rPr lang="en-US" dirty="0" smtClean="0">
                <a:latin typeface="Times New Roman" pitchFamily="18" charset="0"/>
              </a:rPr>
              <a:t>3.	Empowering women for improved health and nutrition</a:t>
            </a:r>
          </a:p>
          <a:p>
            <a:pPr>
              <a:lnSpc>
                <a:spcPct val="190000"/>
              </a:lnSpc>
              <a:buNone/>
            </a:pPr>
            <a:r>
              <a:rPr lang="en-US" dirty="0" smtClean="0">
                <a:latin typeface="Times New Roman" pitchFamily="18" charset="0"/>
              </a:rPr>
              <a:t>4.	Child survival and child health</a:t>
            </a:r>
          </a:p>
          <a:p>
            <a:pPr>
              <a:lnSpc>
                <a:spcPct val="190000"/>
              </a:lnSpc>
              <a:buNone/>
            </a:pPr>
            <a:r>
              <a:rPr lang="en-US" dirty="0" smtClean="0">
                <a:latin typeface="Times New Roman" pitchFamily="18" charset="0"/>
              </a:rPr>
              <a:t>5.	Meeting the unmet needs for Family Welfare Services</a:t>
            </a:r>
          </a:p>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219200"/>
            <a:ext cx="8229600" cy="4906963"/>
          </a:xfrm>
        </p:spPr>
        <p:txBody>
          <a:bodyPr>
            <a:normAutofit fontScale="77500" lnSpcReduction="20000"/>
          </a:bodyPr>
          <a:lstStyle/>
          <a:p>
            <a:pPr>
              <a:lnSpc>
                <a:spcPct val="150000"/>
              </a:lnSpc>
              <a:buNone/>
            </a:pPr>
            <a:r>
              <a:rPr lang="en-US" sz="2000" dirty="0" smtClean="0">
                <a:latin typeface="Times New Roman" pitchFamily="18" charset="0"/>
              </a:rPr>
              <a:t>6.	   Greater emphasis for underserved population group</a:t>
            </a:r>
          </a:p>
          <a:p>
            <a:pPr lvl="2">
              <a:lnSpc>
                <a:spcPct val="150000"/>
              </a:lnSpc>
              <a:buFontTx/>
              <a:buChar char="•"/>
            </a:pPr>
            <a:r>
              <a:rPr lang="en-US" sz="2000" dirty="0" smtClean="0">
                <a:latin typeface="Times New Roman" pitchFamily="18" charset="0"/>
              </a:rPr>
              <a:t>Urban Slums</a:t>
            </a:r>
          </a:p>
          <a:p>
            <a:pPr lvl="2">
              <a:lnSpc>
                <a:spcPct val="150000"/>
              </a:lnSpc>
              <a:buFontTx/>
              <a:buChar char="•"/>
            </a:pPr>
            <a:r>
              <a:rPr lang="en-US" sz="2000" dirty="0" smtClean="0">
                <a:latin typeface="Times New Roman" pitchFamily="18" charset="0"/>
              </a:rPr>
              <a:t>Tribal communities, Hill Area populations and displaced and migrant </a:t>
            </a:r>
          </a:p>
          <a:p>
            <a:pPr>
              <a:lnSpc>
                <a:spcPct val="150000"/>
              </a:lnSpc>
              <a:buNone/>
            </a:pPr>
            <a:r>
              <a:rPr lang="en-US" sz="2000" dirty="0" smtClean="0">
                <a:latin typeface="Times New Roman" pitchFamily="18" charset="0"/>
              </a:rPr>
              <a:t>                   populations</a:t>
            </a:r>
          </a:p>
          <a:p>
            <a:pPr lvl="2">
              <a:lnSpc>
                <a:spcPct val="150000"/>
              </a:lnSpc>
              <a:buFontTx/>
              <a:buChar char="•"/>
            </a:pPr>
            <a:r>
              <a:rPr lang="en-US" sz="2000" dirty="0" smtClean="0">
                <a:latin typeface="Times New Roman" pitchFamily="18" charset="0"/>
              </a:rPr>
              <a:t>Adolescents</a:t>
            </a:r>
          </a:p>
          <a:p>
            <a:pPr lvl="2">
              <a:lnSpc>
                <a:spcPct val="150000"/>
              </a:lnSpc>
              <a:buFontTx/>
              <a:buChar char="•"/>
            </a:pPr>
            <a:r>
              <a:rPr lang="en-US" sz="2000" dirty="0" smtClean="0">
                <a:latin typeface="Times New Roman" pitchFamily="18" charset="0"/>
              </a:rPr>
              <a:t>Increased participation of men in planned parenthood</a:t>
            </a:r>
          </a:p>
          <a:p>
            <a:pPr>
              <a:lnSpc>
                <a:spcPct val="150000"/>
              </a:lnSpc>
              <a:buNone/>
            </a:pPr>
            <a:r>
              <a:rPr lang="en-US" sz="2000" dirty="0" smtClean="0">
                <a:latin typeface="Times New Roman" pitchFamily="18" charset="0"/>
              </a:rPr>
              <a:t>7.	    Diverse health care providers</a:t>
            </a:r>
          </a:p>
          <a:p>
            <a:pPr>
              <a:lnSpc>
                <a:spcPct val="150000"/>
              </a:lnSpc>
              <a:buNone/>
            </a:pPr>
            <a:r>
              <a:rPr lang="en-US" sz="2000" dirty="0" smtClean="0">
                <a:latin typeface="Times New Roman" pitchFamily="18" charset="0"/>
              </a:rPr>
              <a:t>8.	    Collaboration with the commitments from private agencies and NGOs</a:t>
            </a:r>
          </a:p>
          <a:p>
            <a:pPr>
              <a:lnSpc>
                <a:spcPct val="150000"/>
              </a:lnSpc>
              <a:buNone/>
            </a:pPr>
            <a:r>
              <a:rPr lang="en-US" sz="2000" dirty="0" smtClean="0">
                <a:latin typeface="Times New Roman" pitchFamily="18" charset="0"/>
              </a:rPr>
              <a:t>9.	    Involvement of Indian system of medicine in delivery of RCH services</a:t>
            </a:r>
          </a:p>
          <a:p>
            <a:pPr>
              <a:lnSpc>
                <a:spcPct val="150000"/>
              </a:lnSpc>
              <a:buNone/>
            </a:pPr>
            <a:r>
              <a:rPr lang="en-US" sz="2000" dirty="0" smtClean="0">
                <a:latin typeface="Times New Roman" pitchFamily="18" charset="0"/>
              </a:rPr>
              <a:t>10.	    Contraceptive technology and research in RCH</a:t>
            </a:r>
          </a:p>
          <a:p>
            <a:pPr>
              <a:lnSpc>
                <a:spcPct val="150000"/>
              </a:lnSpc>
              <a:buNone/>
            </a:pPr>
            <a:r>
              <a:rPr lang="en-US" sz="2000" dirty="0" smtClean="0">
                <a:latin typeface="Times New Roman" pitchFamily="18" charset="0"/>
              </a:rPr>
              <a:t>11.	    Providing health care and support for the older population</a:t>
            </a:r>
          </a:p>
          <a:p>
            <a:pPr>
              <a:lnSpc>
                <a:spcPct val="150000"/>
              </a:lnSpc>
              <a:buNone/>
            </a:pPr>
            <a:r>
              <a:rPr lang="en-US" sz="2000" dirty="0" smtClean="0">
                <a:latin typeface="Times New Roman" pitchFamily="18" charset="0"/>
              </a:rPr>
              <a:t>12.	    Information, Education  and Communication .</a:t>
            </a:r>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609600"/>
            <a:ext cx="8229600" cy="5791200"/>
          </a:xfrm>
        </p:spPr>
        <p:txBody>
          <a:bodyPr>
            <a:noAutofit/>
          </a:bodyPr>
          <a:lstStyle/>
          <a:p>
            <a:pPr>
              <a:lnSpc>
                <a:spcPct val="150000"/>
              </a:lnSpc>
            </a:pPr>
            <a:r>
              <a:rPr lang="en-US" sz="1800" b="1" dirty="0" smtClean="0">
                <a:solidFill>
                  <a:schemeClr val="tx1">
                    <a:lumMod val="75000"/>
                    <a:lumOff val="25000"/>
                  </a:schemeClr>
                </a:solidFill>
                <a:latin typeface="Times New Roman" pitchFamily="18" charset="0"/>
              </a:rPr>
              <a:t>LEGISLATION</a:t>
            </a:r>
            <a:r>
              <a:rPr lang="en-US" sz="1800" dirty="0" smtClean="0">
                <a:solidFill>
                  <a:schemeClr val="tx1">
                    <a:lumMod val="75000"/>
                    <a:lumOff val="25000"/>
                  </a:schemeClr>
                </a:solidFill>
                <a:latin typeface="Times New Roman" pitchFamily="18" charset="0"/>
              </a:rPr>
              <a:t>:</a:t>
            </a:r>
            <a:r>
              <a:rPr lang="en-US" sz="1800" dirty="0" smtClean="0">
                <a:latin typeface="Times New Roman" pitchFamily="18" charset="0"/>
              </a:rPr>
              <a:t> </a:t>
            </a:r>
          </a:p>
          <a:p>
            <a:pPr lvl="1">
              <a:lnSpc>
                <a:spcPct val="150000"/>
              </a:lnSpc>
            </a:pPr>
            <a:r>
              <a:rPr lang="en-US" sz="1800" dirty="0" smtClean="0">
                <a:solidFill>
                  <a:schemeClr val="tx1">
                    <a:lumMod val="95000"/>
                    <a:lumOff val="5000"/>
                  </a:schemeClr>
                </a:solidFill>
                <a:latin typeface="Times New Roman" pitchFamily="18" charset="0"/>
              </a:rPr>
              <a:t>The 42nd Constitutional amendment: </a:t>
            </a:r>
            <a:r>
              <a:rPr lang="en-US" sz="1800" dirty="0" err="1" smtClean="0">
                <a:solidFill>
                  <a:schemeClr val="tx1">
                    <a:lumMod val="95000"/>
                    <a:lumOff val="5000"/>
                  </a:schemeClr>
                </a:solidFill>
                <a:latin typeface="Times New Roman" pitchFamily="18" charset="0"/>
              </a:rPr>
              <a:t>Lok</a:t>
            </a:r>
            <a:r>
              <a:rPr lang="en-US" sz="1800" dirty="0" smtClean="0">
                <a:solidFill>
                  <a:schemeClr val="tx1">
                    <a:lumMod val="95000"/>
                    <a:lumOff val="5000"/>
                  </a:schemeClr>
                </a:solidFill>
                <a:latin typeface="Times New Roman" pitchFamily="18" charset="0"/>
              </a:rPr>
              <a:t> </a:t>
            </a:r>
            <a:r>
              <a:rPr lang="en-US" sz="1800" dirty="0" err="1" smtClean="0">
                <a:solidFill>
                  <a:schemeClr val="tx1">
                    <a:lumMod val="95000"/>
                    <a:lumOff val="5000"/>
                  </a:schemeClr>
                </a:solidFill>
                <a:latin typeface="Times New Roman" pitchFamily="18" charset="0"/>
              </a:rPr>
              <a:t>Sabha</a:t>
            </a:r>
            <a:r>
              <a:rPr lang="en-US" sz="1800" dirty="0" smtClean="0">
                <a:solidFill>
                  <a:schemeClr val="tx1">
                    <a:lumMod val="95000"/>
                    <a:lumOff val="5000"/>
                  </a:schemeClr>
                </a:solidFill>
                <a:latin typeface="Times New Roman" pitchFamily="18" charset="0"/>
              </a:rPr>
              <a:t> and </a:t>
            </a:r>
            <a:r>
              <a:rPr lang="en-US" sz="1800" dirty="0" err="1" smtClean="0">
                <a:solidFill>
                  <a:schemeClr val="tx1">
                    <a:lumMod val="95000"/>
                    <a:lumOff val="5000"/>
                  </a:schemeClr>
                </a:solidFill>
                <a:latin typeface="Times New Roman" pitchFamily="18" charset="0"/>
              </a:rPr>
              <a:t>Rajya</a:t>
            </a:r>
            <a:r>
              <a:rPr lang="en-US" sz="1800" dirty="0" smtClean="0">
                <a:solidFill>
                  <a:schemeClr val="tx1">
                    <a:lumMod val="95000"/>
                    <a:lumOff val="5000"/>
                  </a:schemeClr>
                </a:solidFill>
                <a:latin typeface="Times New Roman" pitchFamily="18" charset="0"/>
              </a:rPr>
              <a:t> </a:t>
            </a:r>
            <a:r>
              <a:rPr lang="en-US" sz="1800" dirty="0" err="1" smtClean="0">
                <a:solidFill>
                  <a:schemeClr val="tx1">
                    <a:lumMod val="95000"/>
                    <a:lumOff val="5000"/>
                  </a:schemeClr>
                </a:solidFill>
                <a:latin typeface="Times New Roman" pitchFamily="18" charset="0"/>
              </a:rPr>
              <a:t>Sabha</a:t>
            </a:r>
            <a:r>
              <a:rPr lang="en-US" sz="1800" dirty="0" smtClean="0">
                <a:solidFill>
                  <a:schemeClr val="tx1">
                    <a:lumMod val="95000"/>
                    <a:lumOff val="5000"/>
                  </a:schemeClr>
                </a:solidFill>
                <a:latin typeface="Times New Roman" pitchFamily="18" charset="0"/>
              </a:rPr>
              <a:t> seats are frozen on the basis of 1971 census were valid up to 2001 that is further extended till 2026. </a:t>
            </a:r>
          </a:p>
          <a:p>
            <a:pPr lvl="1">
              <a:lnSpc>
                <a:spcPct val="150000"/>
              </a:lnSpc>
            </a:pPr>
            <a:r>
              <a:rPr lang="en-US" sz="1800" dirty="0" smtClean="0">
                <a:solidFill>
                  <a:schemeClr val="tx1">
                    <a:lumMod val="95000"/>
                    <a:lumOff val="5000"/>
                  </a:schemeClr>
                </a:solidFill>
                <a:latin typeface="Times New Roman" pitchFamily="18" charset="0"/>
              </a:rPr>
              <a:t> 79th Amendment Bill of 1992 disqualify a person for being a member of either house of legislature of a state,  if he/she has more than 2 children.</a:t>
            </a:r>
          </a:p>
          <a:p>
            <a:pPr marL="342900" lvl="1" indent="-342900">
              <a:lnSpc>
                <a:spcPct val="150000"/>
              </a:lnSpc>
              <a:buFont typeface="Wingdings" pitchFamily="2" charset="2"/>
              <a:buChar char="Ø"/>
            </a:pPr>
            <a:r>
              <a:rPr lang="en-US" sz="1800" b="1" dirty="0" smtClean="0">
                <a:solidFill>
                  <a:schemeClr val="tx1">
                    <a:lumMod val="75000"/>
                    <a:lumOff val="25000"/>
                  </a:schemeClr>
                </a:solidFill>
                <a:latin typeface="Times New Roman" pitchFamily="18" charset="0"/>
              </a:rPr>
              <a:t>PUBLIC SUPPORT</a:t>
            </a:r>
            <a:r>
              <a:rPr lang="en-US" sz="1800" dirty="0" smtClean="0">
                <a:solidFill>
                  <a:schemeClr val="tx1">
                    <a:lumMod val="95000"/>
                    <a:lumOff val="5000"/>
                  </a:schemeClr>
                </a:solidFill>
                <a:latin typeface="Times New Roman" pitchFamily="18" charset="0"/>
              </a:rPr>
              <a:t>: Strong support of political, community, business, professional, religious leaders, media, film stars, sports personalities, and opinion makers has been sought for small family norms.</a:t>
            </a:r>
          </a:p>
          <a:p>
            <a:pPr lvl="1">
              <a:lnSpc>
                <a:spcPct val="150000"/>
              </a:lnSpc>
            </a:pPr>
            <a:endParaRPr lang="en-US" sz="1400" dirty="0" smtClean="0">
              <a:solidFill>
                <a:schemeClr val="tx1">
                  <a:lumMod val="95000"/>
                  <a:lumOff val="5000"/>
                </a:schemeClr>
              </a:solidFill>
              <a:latin typeface="Times New Roman" pitchFamily="18" charset="0"/>
            </a:endParaRPr>
          </a:p>
          <a:p>
            <a:pPr>
              <a:lnSpc>
                <a:spcPct val="150000"/>
              </a:lnSpc>
            </a:pPr>
            <a:r>
              <a:rPr lang="en-US" sz="1800" b="1" dirty="0" smtClean="0">
                <a:solidFill>
                  <a:schemeClr val="tx1">
                    <a:lumMod val="75000"/>
                    <a:lumOff val="25000"/>
                  </a:schemeClr>
                </a:solidFill>
                <a:latin typeface="Times New Roman" pitchFamily="18" charset="0"/>
              </a:rPr>
              <a:t>FUNDING</a:t>
            </a:r>
            <a:r>
              <a:rPr lang="en-US" sz="1800" dirty="0" smtClean="0">
                <a:solidFill>
                  <a:schemeClr val="tx1">
                    <a:lumMod val="95000"/>
                    <a:lumOff val="5000"/>
                  </a:schemeClr>
                </a:solidFill>
                <a:latin typeface="Times New Roman" pitchFamily="18" charset="0"/>
              </a:rPr>
              <a:t>: National Population Policy expressed that the programme, projects and schemes promised on the goals and objectives of the policy 2000 will be adequately funded.</a:t>
            </a:r>
          </a:p>
          <a:p>
            <a:pPr>
              <a:lnSpc>
                <a:spcPct val="150000"/>
              </a:lnSpc>
            </a:pPr>
            <a:endParaRPr lang="en-US" sz="1800" dirty="0" smtClean="0">
              <a:latin typeface="Times New Roman" pitchFamily="18" charset="0"/>
            </a:endParaRPr>
          </a:p>
          <a:p>
            <a:pPr lvl="1">
              <a:lnSpc>
                <a:spcPct val="150000"/>
              </a:lnSpc>
            </a:pPr>
            <a:endParaRPr lang="en-US" sz="1800" dirty="0" smtClean="0">
              <a:latin typeface="Times New Roman" pitchFamily="18" charset="0"/>
            </a:endParaRPr>
          </a:p>
          <a:p>
            <a:pPr>
              <a:lnSpc>
                <a:spcPct val="150000"/>
              </a:lnSpc>
            </a:pPr>
            <a:endParaRPr lang="en-US" sz="18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274638"/>
            <a:ext cx="7010400" cy="563562"/>
          </a:xfrm>
        </p:spPr>
        <p:txBody>
          <a:bodyPr>
            <a:normAutofit/>
          </a:bodyPr>
          <a:lstStyle/>
          <a:p>
            <a:r>
              <a:rPr lang="en-US" sz="2400" dirty="0" smtClean="0">
                <a:latin typeface="Times New Roman" pitchFamily="18" charset="0"/>
                <a:cs typeface="Times New Roman" pitchFamily="18" charset="0"/>
              </a:rPr>
              <a:t>NEW STRUCTURES</a:t>
            </a:r>
            <a:endParaRPr lang="en-US" sz="2400"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1219200"/>
            <a:ext cx="8229600" cy="5029200"/>
          </a:xfrm>
        </p:spPr>
        <p:txBody>
          <a:bodyPr>
            <a:normAutofit fontScale="55000" lnSpcReduction="20000"/>
          </a:bodyPr>
          <a:lstStyle/>
          <a:p>
            <a:pPr>
              <a:lnSpc>
                <a:spcPct val="150000"/>
              </a:lnSpc>
            </a:pPr>
            <a:r>
              <a:rPr lang="en-US" sz="3300" dirty="0" smtClean="0">
                <a:latin typeface="Times New Roman" pitchFamily="18" charset="0"/>
                <a:cs typeface="Times New Roman" pitchFamily="18" charset="0"/>
              </a:rPr>
              <a:t>The NPP-2000, is to be largely managed at the </a:t>
            </a:r>
            <a:r>
              <a:rPr lang="en-US" sz="3300" dirty="0" err="1" smtClean="0">
                <a:latin typeface="Times New Roman" pitchFamily="18" charset="0"/>
                <a:cs typeface="Times New Roman" pitchFamily="18" charset="0"/>
              </a:rPr>
              <a:t>Panchayat</a:t>
            </a:r>
            <a:r>
              <a:rPr lang="en-US" sz="3300" dirty="0" smtClean="0">
                <a:latin typeface="Times New Roman" pitchFamily="18" charset="0"/>
                <a:cs typeface="Times New Roman" pitchFamily="18" charset="0"/>
              </a:rPr>
              <a:t> and Nagar </a:t>
            </a:r>
            <a:r>
              <a:rPr lang="en-US" sz="3300" dirty="0" err="1" smtClean="0">
                <a:latin typeface="Times New Roman" pitchFamily="18" charset="0"/>
                <a:cs typeface="Times New Roman" pitchFamily="18" charset="0"/>
              </a:rPr>
              <a:t>Palika</a:t>
            </a:r>
            <a:r>
              <a:rPr lang="en-US" sz="3300" dirty="0" smtClean="0">
                <a:latin typeface="Times New Roman" pitchFamily="18" charset="0"/>
                <a:cs typeface="Times New Roman" pitchFamily="18" charset="0"/>
              </a:rPr>
              <a:t> levels, in coordination with concerned State/ UTs.</a:t>
            </a:r>
          </a:p>
          <a:p>
            <a:pPr>
              <a:lnSpc>
                <a:spcPct val="150000"/>
              </a:lnSpc>
              <a:buNone/>
            </a:pPr>
            <a:endParaRPr lang="en-US" sz="3300" dirty="0" smtClean="0">
              <a:latin typeface="Times New Roman" pitchFamily="18" charset="0"/>
              <a:cs typeface="Times New Roman" pitchFamily="18" charset="0"/>
            </a:endParaRPr>
          </a:p>
          <a:p>
            <a:pPr>
              <a:lnSpc>
                <a:spcPct val="150000"/>
              </a:lnSpc>
            </a:pPr>
            <a:r>
              <a:rPr lang="en-US" sz="3300" dirty="0" smtClean="0">
                <a:latin typeface="Times New Roman" pitchFamily="18" charset="0"/>
                <a:cs typeface="Times New Roman" pitchFamily="18" charset="0"/>
              </a:rPr>
              <a:t>For comprehensive and multi-</a:t>
            </a:r>
            <a:r>
              <a:rPr lang="en-US" sz="3300" dirty="0" err="1" smtClean="0">
                <a:latin typeface="Times New Roman" pitchFamily="18" charset="0"/>
                <a:cs typeface="Times New Roman" pitchFamily="18" charset="0"/>
              </a:rPr>
              <a:t>sectoral</a:t>
            </a:r>
            <a:r>
              <a:rPr lang="en-US" sz="3300" dirty="0" smtClean="0">
                <a:latin typeface="Times New Roman" pitchFamily="18" charset="0"/>
                <a:cs typeface="Times New Roman" pitchFamily="18" charset="0"/>
              </a:rPr>
              <a:t> coordination of planning and implementation between health and family welfare on the one hand, along with schemes from various other departments  (like education, nutrition, and women and child </a:t>
            </a:r>
            <a:r>
              <a:rPr lang="en-US" sz="3300" dirty="0" err="1" smtClean="0">
                <a:latin typeface="Times New Roman" pitchFamily="18" charset="0"/>
                <a:cs typeface="Times New Roman" pitchFamily="18" charset="0"/>
              </a:rPr>
              <a:t>development,etc</a:t>
            </a:r>
            <a:r>
              <a:rPr lang="en-US" sz="3300" dirty="0" smtClean="0">
                <a:latin typeface="Times New Roman" pitchFamily="18" charset="0"/>
                <a:cs typeface="Times New Roman" pitchFamily="18" charset="0"/>
              </a:rPr>
              <a:t>)  the following structure has been proposed:</a:t>
            </a:r>
          </a:p>
          <a:p>
            <a:pPr>
              <a:lnSpc>
                <a:spcPct val="150000"/>
              </a:lnSpc>
              <a:buNone/>
            </a:pPr>
            <a:endParaRPr lang="en-US" sz="2000" dirty="0" smtClean="0">
              <a:latin typeface="Times New Roman" pitchFamily="18" charset="0"/>
              <a:cs typeface="Times New Roman" pitchFamily="18" charset="0"/>
            </a:endParaRPr>
          </a:p>
          <a:p>
            <a:pPr>
              <a:lnSpc>
                <a:spcPct val="170000"/>
              </a:lnSpc>
              <a:buNone/>
            </a:pPr>
            <a:r>
              <a:rPr lang="en-US" sz="2500" b="1" i="1" dirty="0" smtClean="0">
                <a:latin typeface="Times New Roman" pitchFamily="18" charset="0"/>
                <a:cs typeface="Times New Roman" pitchFamily="18" charset="0"/>
              </a:rPr>
              <a:t>      1. NATIONAL COMMISSION ON POPULATION;</a:t>
            </a:r>
          </a:p>
          <a:p>
            <a:pPr>
              <a:lnSpc>
                <a:spcPct val="170000"/>
              </a:lnSpc>
              <a:buNone/>
            </a:pPr>
            <a:r>
              <a:rPr lang="en-US" sz="2500" b="1" i="1" dirty="0" smtClean="0">
                <a:latin typeface="Times New Roman" pitchFamily="18" charset="0"/>
                <a:cs typeface="Times New Roman" pitchFamily="18" charset="0"/>
              </a:rPr>
              <a:t>      2. STATE/ UT COMMISSIONS ON POPULATION;</a:t>
            </a:r>
          </a:p>
          <a:p>
            <a:pPr>
              <a:lnSpc>
                <a:spcPct val="170000"/>
              </a:lnSpc>
              <a:buNone/>
            </a:pPr>
            <a:r>
              <a:rPr lang="en-US" sz="2500" b="1" i="1" dirty="0" smtClean="0">
                <a:latin typeface="Times New Roman" pitchFamily="18" charset="0"/>
                <a:cs typeface="Times New Roman" pitchFamily="18" charset="0"/>
              </a:rPr>
              <a:t>      3. COORDINATION CELL IN THE PLANNING COMMISSION;</a:t>
            </a:r>
          </a:p>
          <a:p>
            <a:pPr>
              <a:lnSpc>
                <a:spcPct val="170000"/>
              </a:lnSpc>
              <a:buNone/>
            </a:pPr>
            <a:r>
              <a:rPr lang="en-US" sz="2500" b="1" i="1" dirty="0" smtClean="0">
                <a:latin typeface="Times New Roman" pitchFamily="18" charset="0"/>
                <a:cs typeface="Times New Roman" pitchFamily="18" charset="0"/>
              </a:rPr>
              <a:t>      4. TECHNOLOGY MISSION IN THE DEPARTMENT OF FAMILY </a:t>
            </a:r>
            <a:r>
              <a:rPr lang="en-US" sz="2500" b="1" i="1" dirty="0" smtClean="0">
                <a:latin typeface="Times New Roman" pitchFamily="18" charset="0"/>
                <a:cs typeface="Times New Roman" pitchFamily="18" charset="0"/>
              </a:rPr>
              <a:t> WELFARE</a:t>
            </a:r>
            <a:endParaRPr lang="en-US" sz="2500" b="1" i="1" dirty="0" smtClean="0">
              <a:latin typeface="Times New Roman" pitchFamily="18" charset="0"/>
              <a:cs typeface="Times New Roman" pitchFamily="18" charset="0"/>
            </a:endParaRPr>
          </a:p>
          <a:p>
            <a:pPr>
              <a:lnSpc>
                <a:spcPct val="170000"/>
              </a:lnSpc>
              <a:buNone/>
            </a:pPr>
            <a:r>
              <a:rPr lang="en-US" sz="2300" b="1" i="1" dirty="0" smtClean="0">
                <a:latin typeface="Times New Roman" pitchFamily="18" charset="0"/>
                <a:cs typeface="Times New Roman" pitchFamily="18" charset="0"/>
              </a:rPr>
              <a:t>          </a:t>
            </a:r>
          </a:p>
          <a:p>
            <a:pPr lvl="1"/>
            <a:endParaRPr lang="en-US"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Autofit/>
          </a:bodyPr>
          <a:lstStyle/>
          <a:p>
            <a:r>
              <a:rPr lang="en-US" sz="2000" dirty="0" smtClean="0">
                <a:latin typeface="Times New Roman" pitchFamily="18" charset="0"/>
                <a:cs typeface="Times New Roman" pitchFamily="18" charset="0"/>
              </a:rPr>
              <a:t>PROMOTIONAL AND MOTIVATIONAL MEASURES FOR ADOPTION OF THE SMALL FAMILY NORM:</a:t>
            </a:r>
            <a:br>
              <a:rPr lang="en-US" sz="2000" dirty="0" smtClean="0">
                <a:latin typeface="Times New Roman" pitchFamily="18" charset="0"/>
                <a:cs typeface="Times New Roman" pitchFamily="18" charset="0"/>
              </a:rPr>
            </a:br>
            <a:endParaRPr lang="en-US" sz="2000"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1066800"/>
            <a:ext cx="8229600" cy="5334000"/>
          </a:xfrm>
        </p:spPr>
        <p:txBody>
          <a:bodyPr>
            <a:noAutofit/>
          </a:bodyPr>
          <a:lstStyle/>
          <a:p>
            <a:pPr>
              <a:buFontTx/>
              <a:buChar char="•"/>
            </a:pPr>
            <a:endParaRPr lang="en-US" sz="1800" i="1" dirty="0" smtClean="0">
              <a:latin typeface="Times New Roman" pitchFamily="18" charset="0"/>
            </a:endParaRPr>
          </a:p>
          <a:p>
            <a:pPr>
              <a:buFontTx/>
              <a:buChar char="•"/>
            </a:pPr>
            <a:r>
              <a:rPr lang="en-US" sz="1800" i="1" dirty="0" err="1" smtClean="0">
                <a:latin typeface="Times New Roman" pitchFamily="18" charset="0"/>
              </a:rPr>
              <a:t>Panchayats</a:t>
            </a:r>
            <a:r>
              <a:rPr lang="en-US" sz="1800" dirty="0" smtClean="0">
                <a:latin typeface="Times New Roman" pitchFamily="18" charset="0"/>
              </a:rPr>
              <a:t> </a:t>
            </a:r>
            <a:r>
              <a:rPr lang="en-US" sz="1800" dirty="0" smtClean="0">
                <a:latin typeface="Times New Roman" pitchFamily="18" charset="0"/>
              </a:rPr>
              <a:t>and </a:t>
            </a:r>
            <a:r>
              <a:rPr lang="en-US" sz="1800" i="1" dirty="0" err="1" smtClean="0">
                <a:latin typeface="Times New Roman" pitchFamily="18" charset="0"/>
              </a:rPr>
              <a:t>Zila</a:t>
            </a:r>
            <a:r>
              <a:rPr lang="en-US" sz="1800" i="1" dirty="0" smtClean="0">
                <a:latin typeface="Times New Roman" pitchFamily="18" charset="0"/>
              </a:rPr>
              <a:t> </a:t>
            </a:r>
            <a:r>
              <a:rPr lang="en-US" sz="1800" i="1" dirty="0" err="1" smtClean="0">
                <a:latin typeface="Times New Roman" pitchFamily="18" charset="0"/>
              </a:rPr>
              <a:t>Parishads</a:t>
            </a:r>
            <a:r>
              <a:rPr lang="en-US" sz="1800" dirty="0" smtClean="0">
                <a:latin typeface="Times New Roman" pitchFamily="18" charset="0"/>
              </a:rPr>
              <a:t> will be rewarded and </a:t>
            </a:r>
            <a:r>
              <a:rPr lang="en-US" sz="1800" dirty="0" err="1" smtClean="0">
                <a:latin typeface="Times New Roman" pitchFamily="18" charset="0"/>
              </a:rPr>
              <a:t>honoured</a:t>
            </a:r>
            <a:r>
              <a:rPr lang="en-US" sz="1800" dirty="0" smtClean="0">
                <a:latin typeface="Times New Roman" pitchFamily="18" charset="0"/>
              </a:rPr>
              <a:t> for exemplary   </a:t>
            </a:r>
          </a:p>
          <a:p>
            <a:pPr>
              <a:buNone/>
            </a:pPr>
            <a:r>
              <a:rPr lang="en-US" sz="1800" dirty="0" smtClean="0">
                <a:latin typeface="Times New Roman" pitchFamily="18" charset="0"/>
              </a:rPr>
              <a:t>       performance.</a:t>
            </a:r>
          </a:p>
          <a:p>
            <a:pPr>
              <a:buFontTx/>
              <a:buChar char="•"/>
            </a:pPr>
            <a:r>
              <a:rPr lang="en-US" sz="1800" i="1" dirty="0" err="1" smtClean="0">
                <a:latin typeface="Times New Roman" pitchFamily="18" charset="0"/>
              </a:rPr>
              <a:t>Balilka</a:t>
            </a:r>
            <a:r>
              <a:rPr lang="en-US" sz="1800" i="1" dirty="0" smtClean="0">
                <a:latin typeface="Times New Roman" pitchFamily="18" charset="0"/>
              </a:rPr>
              <a:t> </a:t>
            </a:r>
            <a:r>
              <a:rPr lang="en-US" sz="1800" i="1" dirty="0" err="1" smtClean="0">
                <a:latin typeface="Times New Roman" pitchFamily="18" charset="0"/>
              </a:rPr>
              <a:t>Samridhi</a:t>
            </a:r>
            <a:r>
              <a:rPr lang="en-US" sz="1800" i="1" dirty="0" smtClean="0">
                <a:latin typeface="Times New Roman" pitchFamily="18" charset="0"/>
              </a:rPr>
              <a:t> </a:t>
            </a:r>
            <a:r>
              <a:rPr lang="en-US" sz="1800" i="1" dirty="0" err="1" smtClean="0">
                <a:latin typeface="Times New Roman" pitchFamily="18" charset="0"/>
              </a:rPr>
              <a:t>Yojana</a:t>
            </a:r>
            <a:r>
              <a:rPr lang="en-US" sz="1800" dirty="0" smtClean="0">
                <a:latin typeface="Times New Roman" pitchFamily="18" charset="0"/>
              </a:rPr>
              <a:t> (Department of Women and Child Development) </a:t>
            </a:r>
          </a:p>
          <a:p>
            <a:pPr>
              <a:buNone/>
            </a:pPr>
            <a:r>
              <a:rPr lang="en-US" sz="1800" dirty="0" smtClean="0">
                <a:latin typeface="Times New Roman" pitchFamily="18" charset="0"/>
              </a:rPr>
              <a:t>       provide cash incentive of Rs.500 at the birth of the girl child of birth order 1 or 2.</a:t>
            </a:r>
          </a:p>
          <a:p>
            <a:pPr>
              <a:buNone/>
            </a:pPr>
            <a:endParaRPr lang="en-US" sz="1800" dirty="0" smtClean="0">
              <a:latin typeface="Times New Roman" pitchFamily="18" charset="0"/>
            </a:endParaRPr>
          </a:p>
          <a:p>
            <a:pPr>
              <a:buFontTx/>
              <a:buChar char="•"/>
            </a:pPr>
            <a:r>
              <a:rPr lang="en-US" sz="1800" dirty="0" smtClean="0">
                <a:latin typeface="Times New Roman" pitchFamily="18" charset="0"/>
              </a:rPr>
              <a:t>Maternity Benefit Scheme (Department of Rural Development) provide cash  </a:t>
            </a:r>
          </a:p>
          <a:p>
            <a:pPr>
              <a:buNone/>
            </a:pPr>
            <a:r>
              <a:rPr lang="en-US" sz="1800" dirty="0" smtClean="0">
                <a:latin typeface="Times New Roman" pitchFamily="18" charset="0"/>
              </a:rPr>
              <a:t>       incentive to mothers who have their first child after 19 years of age, for birth of  </a:t>
            </a:r>
          </a:p>
          <a:p>
            <a:pPr>
              <a:buNone/>
            </a:pPr>
            <a:r>
              <a:rPr lang="en-US" sz="1800" dirty="0" smtClean="0">
                <a:latin typeface="Times New Roman" pitchFamily="18" charset="0"/>
              </a:rPr>
              <a:t>       the 1 and 2 child only.</a:t>
            </a:r>
          </a:p>
          <a:p>
            <a:pPr>
              <a:buNone/>
            </a:pPr>
            <a:endParaRPr lang="en-US" sz="1800" dirty="0" smtClean="0">
              <a:latin typeface="Times New Roman" pitchFamily="18" charset="0"/>
            </a:endParaRPr>
          </a:p>
          <a:p>
            <a:pPr>
              <a:buFontTx/>
              <a:buChar char="•"/>
            </a:pPr>
            <a:r>
              <a:rPr lang="en-US" sz="1800" dirty="0" smtClean="0">
                <a:latin typeface="Times New Roman" pitchFamily="18" charset="0"/>
              </a:rPr>
              <a:t>A  Family Welfare linked Health Insurance plan will be established. </a:t>
            </a:r>
          </a:p>
          <a:p>
            <a:pPr>
              <a:buFontTx/>
              <a:buChar char="•"/>
            </a:pPr>
            <a:endParaRPr lang="en-US" sz="1800" dirty="0" smtClean="0">
              <a:latin typeface="Times New Roman" pitchFamily="18" charset="0"/>
            </a:endParaRPr>
          </a:p>
          <a:p>
            <a:pPr>
              <a:buFontTx/>
              <a:buChar char="•"/>
            </a:pPr>
            <a:r>
              <a:rPr lang="en-US" sz="1800" dirty="0" smtClean="0">
                <a:latin typeface="Times New Roman" pitchFamily="18" charset="0"/>
              </a:rPr>
              <a:t>Couples below the poverty line will be rewarded for their active involvement in </a:t>
            </a:r>
          </a:p>
          <a:p>
            <a:pPr>
              <a:buNone/>
            </a:pPr>
            <a:r>
              <a:rPr lang="en-US" sz="1800" dirty="0" smtClean="0">
                <a:latin typeface="Times New Roman" pitchFamily="18" charset="0"/>
              </a:rPr>
              <a:t>       Family Planning activities.</a:t>
            </a:r>
          </a:p>
          <a:p>
            <a:pPr>
              <a:buFontTx/>
              <a:buChar char="•"/>
            </a:pPr>
            <a:r>
              <a:rPr lang="en-US" sz="1800" dirty="0" smtClean="0">
                <a:latin typeface="Times New Roman" pitchFamily="18" charset="0"/>
              </a:rPr>
              <a:t>Village- level </a:t>
            </a:r>
            <a:r>
              <a:rPr lang="en-US" sz="1800" b="1" dirty="0" smtClean="0">
                <a:latin typeface="Times New Roman" pitchFamily="18" charset="0"/>
              </a:rPr>
              <a:t>self help groups</a:t>
            </a:r>
            <a:r>
              <a:rPr lang="en-US" sz="1800" dirty="0" smtClean="0">
                <a:latin typeface="Times New Roman" pitchFamily="18" charset="0"/>
              </a:rPr>
              <a:t> will be set up.</a:t>
            </a:r>
            <a:endParaRPr lang="en-US" sz="18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066800"/>
            <a:ext cx="8229600" cy="5486400"/>
          </a:xfrm>
        </p:spPr>
        <p:txBody>
          <a:bodyPr>
            <a:noAutofit/>
          </a:bodyPr>
          <a:lstStyle/>
          <a:p>
            <a:pPr>
              <a:lnSpc>
                <a:spcPct val="150000"/>
              </a:lnSpc>
              <a:buFontTx/>
              <a:buChar char="•"/>
            </a:pPr>
            <a:r>
              <a:rPr lang="en-US" sz="1900" dirty="0" err="1" smtClean="0">
                <a:latin typeface="Times New Roman" pitchFamily="18" charset="0"/>
              </a:rPr>
              <a:t>Creches</a:t>
            </a:r>
            <a:r>
              <a:rPr lang="en-US" sz="1900" dirty="0" smtClean="0">
                <a:latin typeface="Times New Roman" pitchFamily="18" charset="0"/>
              </a:rPr>
              <a:t> and child care centers will be opened in rural and urban slums.</a:t>
            </a:r>
          </a:p>
          <a:p>
            <a:pPr>
              <a:lnSpc>
                <a:spcPct val="150000"/>
              </a:lnSpc>
              <a:buFontTx/>
              <a:buChar char="•"/>
            </a:pPr>
            <a:r>
              <a:rPr lang="en-US" sz="1900" dirty="0" smtClean="0">
                <a:latin typeface="Times New Roman" pitchFamily="18" charset="0"/>
              </a:rPr>
              <a:t>A wider and affordable choice of contraceptives will be made accessible.</a:t>
            </a:r>
          </a:p>
          <a:p>
            <a:pPr>
              <a:lnSpc>
                <a:spcPct val="150000"/>
              </a:lnSpc>
              <a:buFontTx/>
              <a:buChar char="•"/>
            </a:pPr>
            <a:r>
              <a:rPr lang="en-US" sz="1900" dirty="0" smtClean="0">
                <a:latin typeface="Times New Roman" pitchFamily="18" charset="0"/>
              </a:rPr>
              <a:t>Facilities for safe abortion will be strengthened.</a:t>
            </a:r>
          </a:p>
          <a:p>
            <a:pPr>
              <a:lnSpc>
                <a:spcPct val="150000"/>
              </a:lnSpc>
              <a:buFontTx/>
              <a:buChar char="•"/>
            </a:pPr>
            <a:r>
              <a:rPr lang="en-US" sz="1900" dirty="0" smtClean="0">
                <a:latin typeface="Times New Roman" pitchFamily="18" charset="0"/>
              </a:rPr>
              <a:t>Innovative social marketing schemes will be promoted.</a:t>
            </a:r>
          </a:p>
          <a:p>
            <a:pPr>
              <a:lnSpc>
                <a:spcPct val="150000"/>
              </a:lnSpc>
              <a:buFontTx/>
              <a:buChar char="•"/>
            </a:pPr>
            <a:r>
              <a:rPr lang="en-US" sz="1900" dirty="0" smtClean="0">
                <a:latin typeface="Times New Roman" pitchFamily="18" charset="0"/>
              </a:rPr>
              <a:t>Ambulance services at the villages level will be strengthened.</a:t>
            </a:r>
          </a:p>
          <a:p>
            <a:pPr>
              <a:lnSpc>
                <a:spcPct val="150000"/>
              </a:lnSpc>
              <a:buFontTx/>
              <a:buChar char="•"/>
            </a:pPr>
            <a:r>
              <a:rPr lang="en-US" sz="1900" dirty="0" smtClean="0">
                <a:latin typeface="Times New Roman" pitchFamily="18" charset="0"/>
              </a:rPr>
              <a:t>Increased vocational training schemes for girls, leading to self-employment  </a:t>
            </a:r>
          </a:p>
          <a:p>
            <a:pPr>
              <a:lnSpc>
                <a:spcPct val="150000"/>
              </a:lnSpc>
              <a:buNone/>
            </a:pPr>
            <a:r>
              <a:rPr lang="en-US" sz="1900" dirty="0" smtClean="0">
                <a:latin typeface="Times New Roman" pitchFamily="18" charset="0"/>
              </a:rPr>
              <a:t>      will be encouraged.</a:t>
            </a:r>
          </a:p>
          <a:p>
            <a:pPr>
              <a:lnSpc>
                <a:spcPct val="150000"/>
              </a:lnSpc>
              <a:buFontTx/>
              <a:buChar char="•"/>
            </a:pPr>
            <a:r>
              <a:rPr lang="en-US" sz="1900" dirty="0" smtClean="0">
                <a:latin typeface="Times New Roman" pitchFamily="18" charset="0"/>
              </a:rPr>
              <a:t>Strict enforcement of the Child Marriage Restraint Act, 1976.</a:t>
            </a:r>
          </a:p>
          <a:p>
            <a:pPr>
              <a:lnSpc>
                <a:spcPct val="150000"/>
              </a:lnSpc>
              <a:buFontTx/>
              <a:buChar char="•"/>
            </a:pPr>
            <a:r>
              <a:rPr lang="en-US" sz="1900" dirty="0" smtClean="0">
                <a:latin typeface="Times New Roman" pitchFamily="18" charset="0"/>
              </a:rPr>
              <a:t>Strict enforcement of the Pre-Natal Diagnostic Act, 1994.</a:t>
            </a:r>
          </a:p>
          <a:p>
            <a:pPr>
              <a:lnSpc>
                <a:spcPct val="150000"/>
              </a:lnSpc>
              <a:buFontTx/>
              <a:buChar char="•"/>
            </a:pPr>
            <a:r>
              <a:rPr lang="en-US" sz="1900" dirty="0" smtClean="0">
                <a:latin typeface="Times New Roman" pitchFamily="18" charset="0"/>
              </a:rPr>
              <a:t>Soft loans to ensure mobility of the ANMs will be increased.</a:t>
            </a:r>
          </a:p>
          <a:p>
            <a:pPr>
              <a:buNone/>
            </a:pPr>
            <a:endParaRPr lang="en-US" sz="19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152400"/>
            <a:ext cx="7010400" cy="685800"/>
          </a:xfrm>
        </p:spPr>
        <p:txBody>
          <a:bodyPr>
            <a:normAutofit/>
          </a:bodyPr>
          <a:lstStyle/>
          <a:p>
            <a:pPr algn="l"/>
            <a:r>
              <a:rPr lang="en-US" sz="2400" dirty="0" smtClean="0">
                <a:latin typeface="Times New Roman" pitchFamily="18" charset="0"/>
                <a:cs typeface="Times New Roman" pitchFamily="18" charset="0"/>
              </a:rPr>
              <a:t>WHAT IS A POLICY?</a:t>
            </a:r>
            <a:endParaRPr lang="en-US" sz="2400"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1371600"/>
            <a:ext cx="8229600" cy="4754563"/>
          </a:xfrm>
        </p:spPr>
        <p:txBody>
          <a:bodyPr>
            <a:normAutofit lnSpcReduction="10000"/>
          </a:bodyPr>
          <a:lstStyle/>
          <a:p>
            <a:r>
              <a:rPr lang="en-US" sz="2000" dirty="0" smtClean="0">
                <a:latin typeface="Times New Roman" pitchFamily="18" charset="0"/>
                <a:cs typeface="Times New Roman" pitchFamily="18" charset="0"/>
              </a:rPr>
              <a:t>Set of Ideas or Plans that is used as a basis for decision making;</a:t>
            </a:r>
          </a:p>
          <a:p>
            <a:r>
              <a:rPr lang="en-US" sz="2000" dirty="0" smtClean="0">
                <a:latin typeface="Times New Roman" pitchFamily="18" charset="0"/>
                <a:cs typeface="Times New Roman" pitchFamily="18" charset="0"/>
              </a:rPr>
              <a:t>Attitude and actions of an organization regarding a particular issue;</a:t>
            </a:r>
          </a:p>
          <a:p>
            <a:r>
              <a:rPr lang="en-US" sz="2000" dirty="0" smtClean="0">
                <a:latin typeface="Times New Roman" pitchFamily="18" charset="0"/>
                <a:cs typeface="Times New Roman" pitchFamily="18" charset="0"/>
              </a:rPr>
              <a:t>General Statement of understanding which guide decision making.</a:t>
            </a:r>
          </a:p>
          <a:p>
            <a:r>
              <a:rPr lang="en-US" sz="2000" dirty="0" smtClean="0">
                <a:latin typeface="Times New Roman" pitchFamily="18" charset="0"/>
                <a:cs typeface="Times New Roman" pitchFamily="18" charset="0"/>
              </a:rPr>
              <a:t>It is more than mere statement of goals:</a:t>
            </a:r>
          </a:p>
          <a:p>
            <a:pPr lvl="1"/>
            <a:r>
              <a:rPr lang="en-US" sz="1800" dirty="0" smtClean="0">
                <a:latin typeface="Times New Roman" pitchFamily="18" charset="0"/>
                <a:cs typeface="Times New Roman" pitchFamily="18" charset="0"/>
              </a:rPr>
              <a:t>How the stated goals can be achieved?</a:t>
            </a:r>
          </a:p>
          <a:p>
            <a:pPr lvl="1"/>
            <a:r>
              <a:rPr lang="en-US" sz="1800" dirty="0" smtClean="0">
                <a:latin typeface="Times New Roman" pitchFamily="18" charset="0"/>
                <a:cs typeface="Times New Roman" pitchFamily="18" charset="0"/>
              </a:rPr>
              <a:t>Who will carry out the tasks?</a:t>
            </a:r>
          </a:p>
          <a:p>
            <a:pPr lvl="1"/>
            <a:r>
              <a:rPr lang="en-US" sz="1800" dirty="0" smtClean="0">
                <a:latin typeface="Times New Roman" pitchFamily="18" charset="0"/>
                <a:cs typeface="Times New Roman" pitchFamily="18" charset="0"/>
              </a:rPr>
              <a:t>In what manner?</a:t>
            </a:r>
          </a:p>
          <a:p>
            <a:pPr>
              <a:buNone/>
            </a:pPr>
            <a:endParaRPr lang="en-US" sz="2000" b="1"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r>
              <a:rPr lang="en-US" sz="2200" dirty="0" smtClean="0">
                <a:solidFill>
                  <a:schemeClr val="tx1">
                    <a:lumMod val="75000"/>
                    <a:lumOff val="25000"/>
                  </a:schemeClr>
                </a:solidFill>
                <a:latin typeface="Times New Roman" pitchFamily="18" charset="0"/>
                <a:cs typeface="Times New Roman" pitchFamily="18" charset="0"/>
              </a:rPr>
              <a:t>BASIS FOR A POLICY</a:t>
            </a:r>
          </a:p>
          <a:p>
            <a:r>
              <a:rPr lang="en-US" sz="2000" dirty="0" smtClean="0">
                <a:latin typeface="Times New Roman" pitchFamily="18" charset="0"/>
                <a:cs typeface="Times New Roman" pitchFamily="18" charset="0"/>
              </a:rPr>
              <a:t>Set of Values</a:t>
            </a:r>
          </a:p>
          <a:p>
            <a:r>
              <a:rPr lang="en-US" sz="2000" dirty="0" smtClean="0">
                <a:latin typeface="Times New Roman" pitchFamily="18" charset="0"/>
                <a:cs typeface="Times New Roman" pitchFamily="18" charset="0"/>
              </a:rPr>
              <a:t>Commitments</a:t>
            </a:r>
          </a:p>
          <a:p>
            <a:r>
              <a:rPr lang="en-US" sz="2000" dirty="0" smtClean="0">
                <a:latin typeface="Times New Roman" pitchFamily="18" charset="0"/>
                <a:cs typeface="Times New Roman" pitchFamily="18" charset="0"/>
              </a:rPr>
              <a:t>Assessment of current situation</a:t>
            </a:r>
          </a:p>
          <a:p>
            <a:r>
              <a:rPr lang="en-US" sz="2000" dirty="0" smtClean="0">
                <a:latin typeface="Times New Roman" pitchFamily="18" charset="0"/>
                <a:cs typeface="Times New Roman" pitchFamily="18" charset="0"/>
              </a:rPr>
              <a:t>Image of a desired future situation</a:t>
            </a:r>
          </a:p>
          <a:p>
            <a:endParaRPr lang="en-US" sz="2000" dirty="0" smtClean="0">
              <a:latin typeface="Times New Roman" pitchFamily="18" charset="0"/>
              <a:cs typeface="Times New Roman" pitchFamily="18" charset="0"/>
            </a:endParaRPr>
          </a:p>
          <a:p>
            <a:pPr lvl="1"/>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2400" dirty="0" smtClean="0">
                <a:latin typeface="Times New Roman" pitchFamily="18" charset="0"/>
                <a:cs typeface="Times New Roman" pitchFamily="18" charset="0"/>
              </a:rPr>
              <a:t>OPERATIONAL STRATEGIES</a:t>
            </a:r>
            <a:endParaRPr lang="en-US" sz="2400"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990600"/>
            <a:ext cx="8229600" cy="5135563"/>
          </a:xfrm>
        </p:spPr>
        <p:txBody>
          <a:bodyPr>
            <a:noAutofit/>
          </a:bodyPr>
          <a:lstStyle/>
          <a:p>
            <a:pPr>
              <a:buNone/>
            </a:pPr>
            <a:endParaRPr lang="en-US" sz="1800" dirty="0" smtClean="0">
              <a:latin typeface="Times New Roman" pitchFamily="18" charset="0"/>
              <a:cs typeface="Times New Roman" pitchFamily="18" charset="0"/>
            </a:endParaRPr>
          </a:p>
          <a:p>
            <a:pPr lvl="0"/>
            <a:r>
              <a:rPr lang="en-US" sz="1800" i="1" dirty="0" smtClean="0">
                <a:latin typeface="Times New Roman" pitchFamily="18" charset="0"/>
                <a:cs typeface="Times New Roman" pitchFamily="18" charset="0"/>
              </a:rPr>
              <a:t>Village self help groups </a:t>
            </a:r>
            <a:r>
              <a:rPr lang="en-US" sz="1800" dirty="0" smtClean="0">
                <a:latin typeface="Times New Roman" pitchFamily="18" charset="0"/>
                <a:cs typeface="Times New Roman" pitchFamily="18" charset="0"/>
              </a:rPr>
              <a:t>to organize and provide basic services for RCH care , combined with the on going ICDS scheme.</a:t>
            </a:r>
          </a:p>
          <a:p>
            <a:pPr lvl="0">
              <a:buNone/>
            </a:pPr>
            <a:endParaRPr lang="en-US" sz="1800" dirty="0" smtClean="0">
              <a:latin typeface="Times New Roman" pitchFamily="18" charset="0"/>
              <a:cs typeface="Times New Roman" pitchFamily="18" charset="0"/>
            </a:endParaRPr>
          </a:p>
          <a:p>
            <a:pPr lvl="0"/>
            <a:r>
              <a:rPr lang="en-US" sz="1800" dirty="0" smtClean="0">
                <a:latin typeface="Times New Roman" pitchFamily="18" charset="0"/>
                <a:cs typeface="Times New Roman" pitchFamily="18" charset="0"/>
              </a:rPr>
              <a:t>Implement at village levels, a one-stop integrated  and coordinated service delivery package for basic health care, family planning and MCH care.</a:t>
            </a:r>
          </a:p>
          <a:p>
            <a:pPr lvl="0">
              <a:buNone/>
            </a:pPr>
            <a:endParaRPr lang="en-US" sz="1800" dirty="0" smtClean="0">
              <a:latin typeface="Times New Roman" pitchFamily="18" charset="0"/>
              <a:cs typeface="Times New Roman" pitchFamily="18" charset="0"/>
            </a:endParaRPr>
          </a:p>
          <a:p>
            <a:pPr lvl="0"/>
            <a:r>
              <a:rPr lang="en-US" sz="1800" dirty="0" smtClean="0">
                <a:latin typeface="Times New Roman" pitchFamily="18" charset="0"/>
                <a:cs typeface="Times New Roman" pitchFamily="18" charset="0"/>
              </a:rPr>
              <a:t>Where ever these village self help groups have not developed, community midwives, practitioners of ISM, retired school teachers may be organized to perform similar functions.</a:t>
            </a:r>
          </a:p>
          <a:p>
            <a:pPr lvl="0">
              <a:buNone/>
            </a:pPr>
            <a:endParaRPr lang="en-US" sz="1800" dirty="0" smtClean="0">
              <a:latin typeface="Times New Roman" pitchFamily="18" charset="0"/>
              <a:cs typeface="Times New Roman" pitchFamily="18" charset="0"/>
            </a:endParaRPr>
          </a:p>
          <a:p>
            <a:pPr lvl="0"/>
            <a:r>
              <a:rPr lang="en-US" sz="1800" dirty="0" smtClean="0">
                <a:latin typeface="Times New Roman" pitchFamily="18" charset="0"/>
                <a:cs typeface="Times New Roman" pitchFamily="18" charset="0"/>
              </a:rPr>
              <a:t>At village level, the </a:t>
            </a:r>
            <a:r>
              <a:rPr lang="en-US" sz="1800" dirty="0" err="1" smtClean="0">
                <a:latin typeface="Times New Roman" pitchFamily="18" charset="0"/>
                <a:cs typeface="Times New Roman" pitchFamily="18" charset="0"/>
              </a:rPr>
              <a:t>Anganwadi</a:t>
            </a:r>
            <a:r>
              <a:rPr lang="en-US" sz="1800" dirty="0" smtClean="0">
                <a:latin typeface="Times New Roman" pitchFamily="18" charset="0"/>
                <a:cs typeface="Times New Roman" pitchFamily="18" charset="0"/>
              </a:rPr>
              <a:t> centre may become the pivot of basic health care activities, contraceptive counseling and supply, nutrition education and supplementation and pre school activities.</a:t>
            </a:r>
          </a:p>
          <a:p>
            <a:pPr lvl="0">
              <a:buNone/>
            </a:pPr>
            <a:endParaRPr lang="en-US" sz="1800" dirty="0" smtClean="0">
              <a:latin typeface="Times New Roman" pitchFamily="18" charset="0"/>
              <a:cs typeface="Times New Roman" pitchFamily="18" charset="0"/>
            </a:endParaRPr>
          </a:p>
          <a:p>
            <a:pPr lvl="0"/>
            <a:r>
              <a:rPr lang="en-US" sz="1800" dirty="0" smtClean="0">
                <a:latin typeface="Times New Roman" pitchFamily="18" charset="0"/>
                <a:cs typeface="Times New Roman" pitchFamily="18" charset="0"/>
              </a:rPr>
              <a:t>Establishment of a maternity hut in every village with equipments, supplies and medicines for safe delivery.</a:t>
            </a:r>
          </a:p>
          <a:p>
            <a:pPr lvl="0"/>
            <a:endParaRPr lang="en-US" sz="1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914401"/>
            <a:ext cx="8229600" cy="5257799"/>
          </a:xfrm>
        </p:spPr>
        <p:txBody>
          <a:bodyPr>
            <a:noAutofit/>
          </a:bodyPr>
          <a:lstStyle/>
          <a:p>
            <a:pPr lvl="0"/>
            <a:r>
              <a:rPr lang="en-US" sz="1800" dirty="0" smtClean="0">
                <a:latin typeface="Times New Roman" pitchFamily="18" charset="0"/>
                <a:cs typeface="Times New Roman" pitchFamily="18" charset="0"/>
              </a:rPr>
              <a:t>Trained birth attendants and traditional dais should be made familiar with emergency and referral procedures.</a:t>
            </a:r>
          </a:p>
          <a:p>
            <a:pPr lvl="0">
              <a:buNone/>
            </a:pPr>
            <a:endParaRPr lang="en-US" sz="1800" dirty="0" smtClean="0">
              <a:latin typeface="Times New Roman" pitchFamily="18" charset="0"/>
              <a:cs typeface="Times New Roman" pitchFamily="18" charset="0"/>
            </a:endParaRPr>
          </a:p>
          <a:p>
            <a:pPr lvl="0"/>
            <a:r>
              <a:rPr lang="en-US" sz="1800" dirty="0" smtClean="0">
                <a:latin typeface="Times New Roman" pitchFamily="18" charset="0"/>
                <a:cs typeface="Times New Roman" pitchFamily="18" charset="0"/>
              </a:rPr>
              <a:t>Provide wider basket of choices in contraception through innovative social marketing schemes to reach household levels.</a:t>
            </a:r>
          </a:p>
          <a:p>
            <a:pPr lvl="0"/>
            <a:r>
              <a:rPr lang="en-US" sz="1800" dirty="0" smtClean="0">
                <a:latin typeface="Times New Roman" pitchFamily="18" charset="0"/>
                <a:cs typeface="Times New Roman" pitchFamily="18" charset="0"/>
              </a:rPr>
              <a:t>Improve district, sub-district and </a:t>
            </a:r>
            <a:r>
              <a:rPr lang="en-US" sz="1800" dirty="0" err="1" smtClean="0">
                <a:latin typeface="Times New Roman" pitchFamily="18" charset="0"/>
                <a:cs typeface="Times New Roman" pitchFamily="18" charset="0"/>
              </a:rPr>
              <a:t>panchayat</a:t>
            </a:r>
            <a:r>
              <a:rPr lang="en-US" sz="1800" dirty="0" smtClean="0">
                <a:latin typeface="Times New Roman" pitchFamily="18" charset="0"/>
                <a:cs typeface="Times New Roman" pitchFamily="18" charset="0"/>
              </a:rPr>
              <a:t> level health management.</a:t>
            </a:r>
          </a:p>
          <a:p>
            <a:pPr lvl="0">
              <a:buNone/>
            </a:pPr>
            <a:endParaRPr lang="en-US" sz="1800" dirty="0" smtClean="0">
              <a:latin typeface="Times New Roman" pitchFamily="18" charset="0"/>
              <a:cs typeface="Times New Roman" pitchFamily="18" charset="0"/>
            </a:endParaRPr>
          </a:p>
          <a:p>
            <a:pPr lvl="0"/>
            <a:r>
              <a:rPr lang="en-US" sz="1800" dirty="0" smtClean="0">
                <a:latin typeface="Times New Roman" pitchFamily="18" charset="0"/>
                <a:cs typeface="Times New Roman" pitchFamily="18" charset="0"/>
              </a:rPr>
              <a:t>Strengthen Community Health </a:t>
            </a:r>
            <a:r>
              <a:rPr lang="en-US" sz="1800" dirty="0" err="1" smtClean="0">
                <a:latin typeface="Times New Roman" pitchFamily="18" charset="0"/>
                <a:cs typeface="Times New Roman" pitchFamily="18" charset="0"/>
              </a:rPr>
              <a:t>Centres</a:t>
            </a:r>
            <a:r>
              <a:rPr lang="en-US" sz="1800" dirty="0" smtClean="0">
                <a:latin typeface="Times New Roman" pitchFamily="18" charset="0"/>
                <a:cs typeface="Times New Roman" pitchFamily="18" charset="0"/>
              </a:rPr>
              <a:t> (CHC) and Primary Health </a:t>
            </a:r>
            <a:r>
              <a:rPr lang="en-US" sz="1800" dirty="0" err="1" smtClean="0">
                <a:latin typeface="Times New Roman" pitchFamily="18" charset="0"/>
                <a:cs typeface="Times New Roman" pitchFamily="18" charset="0"/>
              </a:rPr>
              <a:t>Centres</a:t>
            </a:r>
            <a:r>
              <a:rPr lang="en-US" sz="1800" dirty="0" smtClean="0">
                <a:latin typeface="Times New Roman" pitchFamily="18" charset="0"/>
                <a:cs typeface="Times New Roman" pitchFamily="18" charset="0"/>
              </a:rPr>
              <a:t> to provide comprehensive essential and emergency obstetric and neo-natal care.</a:t>
            </a:r>
          </a:p>
          <a:p>
            <a:pPr lvl="0">
              <a:buNone/>
            </a:pPr>
            <a:endParaRPr lang="en-US" sz="1800" dirty="0" smtClean="0">
              <a:latin typeface="Times New Roman" pitchFamily="18" charset="0"/>
              <a:cs typeface="Times New Roman" pitchFamily="18" charset="0"/>
            </a:endParaRPr>
          </a:p>
          <a:p>
            <a:pPr lvl="0"/>
            <a:r>
              <a:rPr lang="en-US" sz="1800" dirty="0" smtClean="0">
                <a:latin typeface="Times New Roman" pitchFamily="18" charset="0"/>
                <a:cs typeface="Times New Roman" pitchFamily="18" charset="0"/>
              </a:rPr>
              <a:t>Strengthening skills of health </a:t>
            </a:r>
            <a:r>
              <a:rPr lang="en-US" sz="1800" dirty="0" err="1" smtClean="0">
                <a:latin typeface="Times New Roman" pitchFamily="18" charset="0"/>
                <a:cs typeface="Times New Roman" pitchFamily="18" charset="0"/>
              </a:rPr>
              <a:t>personnels</a:t>
            </a:r>
            <a:r>
              <a:rPr lang="en-US" sz="1800" dirty="0" smtClean="0">
                <a:latin typeface="Times New Roman" pitchFamily="18" charset="0"/>
                <a:cs typeface="Times New Roman" pitchFamily="18" charset="0"/>
              </a:rPr>
              <a:t> through  various training activities.</a:t>
            </a:r>
          </a:p>
          <a:p>
            <a:pPr lvl="0">
              <a:buNone/>
            </a:pPr>
            <a:endParaRPr lang="en-US" sz="1800" dirty="0" smtClean="0">
              <a:latin typeface="Times New Roman" pitchFamily="18" charset="0"/>
              <a:cs typeface="Times New Roman" pitchFamily="18" charset="0"/>
            </a:endParaRPr>
          </a:p>
          <a:p>
            <a:pPr lvl="0"/>
            <a:r>
              <a:rPr lang="en-US" sz="1800" dirty="0" smtClean="0">
                <a:latin typeface="Times New Roman" pitchFamily="18" charset="0"/>
                <a:cs typeface="Times New Roman" pitchFamily="18" charset="0"/>
              </a:rPr>
              <a:t>Focus attention on men to promote the small family norm.</a:t>
            </a:r>
          </a:p>
          <a:p>
            <a:pPr lvl="0">
              <a:buNone/>
            </a:pPr>
            <a:endParaRPr lang="en-US" sz="1800" dirty="0" smtClean="0">
              <a:latin typeface="Times New Roman" pitchFamily="18" charset="0"/>
              <a:cs typeface="Times New Roman" pitchFamily="18" charset="0"/>
            </a:endParaRPr>
          </a:p>
          <a:p>
            <a:r>
              <a:rPr lang="en-US" sz="1800" dirty="0" smtClean="0">
                <a:latin typeface="Times New Roman" pitchFamily="18" charset="0"/>
                <a:cs typeface="Times New Roman" pitchFamily="18" charset="0"/>
              </a:rPr>
              <a:t>Sensitize train and equip rural and urban health </a:t>
            </a:r>
            <a:r>
              <a:rPr lang="en-US" sz="1800" dirty="0" err="1" smtClean="0">
                <a:latin typeface="Times New Roman" pitchFamily="18" charset="0"/>
                <a:cs typeface="Times New Roman" pitchFamily="18" charset="0"/>
              </a:rPr>
              <a:t>centres</a:t>
            </a:r>
            <a:r>
              <a:rPr lang="en-US" sz="1800" dirty="0" smtClean="0">
                <a:latin typeface="Times New Roman" pitchFamily="18" charset="0"/>
                <a:cs typeface="Times New Roman" pitchFamily="18" charset="0"/>
              </a:rPr>
              <a:t> and hospitals towards providing geriatric health care</a:t>
            </a:r>
            <a:endParaRPr lang="en-US" sz="1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sz="2400" dirty="0" smtClean="0">
                <a:latin typeface="Times New Roman" pitchFamily="18" charset="0"/>
                <a:cs typeface="Times New Roman" pitchFamily="18" charset="0"/>
              </a:rPr>
              <a:t>STATE POPULATION POLICIES</a:t>
            </a:r>
            <a:endParaRPr lang="en-US" sz="2400"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1371600"/>
            <a:ext cx="8229600" cy="4754563"/>
          </a:xfrm>
        </p:spPr>
        <p:txBody>
          <a:bodyPr>
            <a:normAutofit lnSpcReduction="10000"/>
          </a:bodyPr>
          <a:lstStyle/>
          <a:p>
            <a:r>
              <a:rPr lang="en-US" sz="2000" dirty="0" smtClean="0">
                <a:latin typeface="Times New Roman" pitchFamily="18" charset="0"/>
                <a:cs typeface="Times New Roman" pitchFamily="18" charset="0"/>
              </a:rPr>
              <a:t> </a:t>
            </a:r>
            <a:r>
              <a:rPr lang="en-US" sz="2000" i="1" dirty="0" smtClean="0">
                <a:latin typeface="Times New Roman" pitchFamily="18" charset="0"/>
                <a:cs typeface="Times New Roman" pitchFamily="18" charset="0"/>
              </a:rPr>
              <a:t>Population Management </a:t>
            </a:r>
            <a:r>
              <a:rPr lang="en-US" sz="2000" dirty="0" smtClean="0">
                <a:latin typeface="Times New Roman" pitchFamily="18" charset="0"/>
                <a:cs typeface="Times New Roman" pitchFamily="18" charset="0"/>
              </a:rPr>
              <a:t>falls in the concurrent list of activities envisaged in the constitutional framework of India – but state responsibility to a large extent.  </a:t>
            </a:r>
          </a:p>
          <a:p>
            <a:pPr>
              <a:buNone/>
            </a:pP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Thus a new phenomena of policy formulation at state level has begun which may </a:t>
            </a:r>
            <a:r>
              <a:rPr lang="en-US" sz="2000" dirty="0" err="1" smtClean="0">
                <a:latin typeface="Times New Roman" pitchFamily="18" charset="0"/>
                <a:cs typeface="Times New Roman" pitchFamily="18" charset="0"/>
              </a:rPr>
              <a:t>reintensify</a:t>
            </a:r>
            <a:r>
              <a:rPr lang="en-US" sz="2000" dirty="0" smtClean="0">
                <a:latin typeface="Times New Roman" pitchFamily="18" charset="0"/>
                <a:cs typeface="Times New Roman" pitchFamily="18" charset="0"/>
              </a:rPr>
              <a:t> the efforts of Union Government.</a:t>
            </a:r>
          </a:p>
          <a:p>
            <a:endParaRPr lang="en-US" sz="2000" dirty="0" smtClean="0">
              <a:latin typeface="Times New Roman" pitchFamily="18" charset="0"/>
              <a:cs typeface="Times New Roman" pitchFamily="18" charset="0"/>
            </a:endParaRPr>
          </a:p>
          <a:p>
            <a:pPr lvl="0"/>
            <a:r>
              <a:rPr lang="en-US" sz="2000" dirty="0" smtClean="0">
                <a:latin typeface="Times New Roman" pitchFamily="18" charset="0"/>
                <a:cs typeface="Times New Roman" pitchFamily="18" charset="0"/>
              </a:rPr>
              <a:t>In 1997 - land mark in  the history  of  population policy in  India, the State Government of Andhra Pradesh formulated a very well articulated Andhra Pradesh  Population  Policy, well before the NPP-2000.</a:t>
            </a:r>
          </a:p>
          <a:p>
            <a:pPr lvl="0">
              <a:buNone/>
            </a:pPr>
            <a:endParaRPr lang="en-US" sz="2000" dirty="0" smtClean="0">
              <a:latin typeface="Times New Roman" pitchFamily="18" charset="0"/>
              <a:cs typeface="Times New Roman" pitchFamily="18" charset="0"/>
            </a:endParaRPr>
          </a:p>
          <a:p>
            <a:pPr lvl="0"/>
            <a:r>
              <a:rPr lang="en-US" sz="2000" dirty="0" smtClean="0">
                <a:latin typeface="Times New Roman" pitchFamily="18" charset="0"/>
                <a:cs typeface="Times New Roman" pitchFamily="18" charset="0"/>
              </a:rPr>
              <a:t>Followed in quick succession by several other states.</a:t>
            </a:r>
          </a:p>
          <a:p>
            <a:pPr lvl="0">
              <a:buNone/>
            </a:pPr>
            <a:endParaRPr lang="en-US" sz="2000" dirty="0" smtClean="0">
              <a:latin typeface="Times New Roman" pitchFamily="18" charset="0"/>
              <a:cs typeface="Times New Roman" pitchFamily="18" charset="0"/>
            </a:endParaRPr>
          </a:p>
          <a:p>
            <a:pPr lvl="0"/>
            <a:r>
              <a:rPr lang="en-US" sz="2000" dirty="0" smtClean="0">
                <a:latin typeface="Times New Roman" pitchFamily="18" charset="0"/>
                <a:cs typeface="Times New Roman" pitchFamily="18" charset="0"/>
              </a:rPr>
              <a:t>Till date 17 states and UTs have formulated their state population policies.</a:t>
            </a:r>
          </a:p>
          <a:p>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600" dirty="0" smtClean="0">
                <a:latin typeface="Times New Roman" pitchFamily="18" charset="0"/>
                <a:cs typeface="Times New Roman" pitchFamily="18" charset="0"/>
              </a:rPr>
              <a:t>TABLE: CHRONOLOGY OF THE FORMULATION OF STATE POPULATION  POLICIES</a:t>
            </a:r>
            <a:endParaRPr lang="en-US" sz="1600" dirty="0">
              <a:latin typeface="Times New Roman" pitchFamily="18" charset="0"/>
              <a:cs typeface="Times New Roman" pitchFamily="18" charset="0"/>
            </a:endParaRPr>
          </a:p>
        </p:txBody>
      </p:sp>
      <p:pic>
        <p:nvPicPr>
          <p:cNvPr id="4" name="Content Placeholder 3"/>
          <p:cNvPicPr>
            <a:picLocks noGrp="1"/>
          </p:cNvPicPr>
          <p:nvPr>
            <p:ph sz="quarter" idx="1"/>
          </p:nvPr>
        </p:nvPicPr>
        <p:blipFill>
          <a:blip r:embed="rId2"/>
          <a:srcRect t="9344"/>
          <a:stretch>
            <a:fillRect/>
          </a:stretch>
        </p:blipFill>
        <p:spPr bwMode="auto">
          <a:xfrm>
            <a:off x="457200" y="1828800"/>
            <a:ext cx="8153400" cy="381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382000" cy="609600"/>
          </a:xfrm>
        </p:spPr>
        <p:txBody>
          <a:bodyPr/>
          <a:lstStyle/>
          <a:p>
            <a:r>
              <a:rPr lang="en-US" sz="2400" b="0" dirty="0" smtClean="0">
                <a:latin typeface="Times New Roman" pitchFamily="18" charset="0"/>
                <a:cs typeface="Times New Roman" pitchFamily="18" charset="0"/>
              </a:rPr>
              <a:t>            </a:t>
            </a:r>
            <a:br>
              <a:rPr lang="en-US" sz="2400" b="0" dirty="0" smtClean="0">
                <a:latin typeface="Times New Roman" pitchFamily="18" charset="0"/>
                <a:cs typeface="Times New Roman" pitchFamily="18" charset="0"/>
              </a:rPr>
            </a:br>
            <a:r>
              <a:rPr lang="en-US" sz="2400" b="0" dirty="0" smtClean="0">
                <a:latin typeface="Times New Roman" pitchFamily="18" charset="0"/>
                <a:cs typeface="Times New Roman" pitchFamily="18" charset="0"/>
              </a:rPr>
              <a:t>MAHARASHTRA </a:t>
            </a:r>
            <a:r>
              <a:rPr lang="en-US" sz="2400" b="0" dirty="0" smtClean="0">
                <a:latin typeface="Times New Roman" pitchFamily="18" charset="0"/>
                <a:cs typeface="Times New Roman" pitchFamily="18" charset="0"/>
              </a:rPr>
              <a:t>POPULATION POLICY</a:t>
            </a:r>
            <a:endParaRPr lang="en-US" sz="2400" b="0" dirty="0">
              <a:latin typeface="Times New Roman" pitchFamily="18" charset="0"/>
              <a:cs typeface="Times New Roman" pitchFamily="18" charset="0"/>
            </a:endParaRPr>
          </a:p>
        </p:txBody>
      </p:sp>
      <p:sp>
        <p:nvSpPr>
          <p:cNvPr id="4" name="Content Placeholder 3"/>
          <p:cNvSpPr>
            <a:spLocks noGrp="1"/>
          </p:cNvSpPr>
          <p:nvPr>
            <p:ph sz="quarter" idx="1"/>
          </p:nvPr>
        </p:nvSpPr>
        <p:spPr>
          <a:xfrm>
            <a:off x="381000" y="1143000"/>
            <a:ext cx="5334000" cy="4876800"/>
          </a:xfrm>
        </p:spPr>
        <p:txBody>
          <a:bodyPr>
            <a:normAutofit/>
          </a:bodyPr>
          <a:lstStyle/>
          <a:p>
            <a:r>
              <a:rPr lang="en-US" sz="2000" dirty="0" smtClean="0">
                <a:latin typeface="Times New Roman" pitchFamily="18" charset="0"/>
                <a:cs typeface="Times New Roman" pitchFamily="18" charset="0"/>
              </a:rPr>
              <a:t>The population of Maharashtra as per census 2011 is 11.23 </a:t>
            </a:r>
            <a:r>
              <a:rPr lang="en-US" sz="2000" dirty="0" err="1" smtClean="0">
                <a:latin typeface="Times New Roman" pitchFamily="18" charset="0"/>
                <a:cs typeface="Times New Roman" pitchFamily="18" charset="0"/>
              </a:rPr>
              <a:t>crores</a:t>
            </a:r>
            <a:r>
              <a:rPr lang="en-US" sz="2000" dirty="0" smtClean="0">
                <a:latin typeface="Times New Roman" pitchFamily="18" charset="0"/>
                <a:cs typeface="Times New Roman" pitchFamily="18" charset="0"/>
              </a:rPr>
              <a:t>, which forms 9% of the total population of the country.</a:t>
            </a:r>
          </a:p>
          <a:p>
            <a:r>
              <a:rPr lang="en-US" sz="2000" dirty="0" smtClean="0">
                <a:latin typeface="Times New Roman" pitchFamily="18" charset="0"/>
                <a:cs typeface="Times New Roman" pitchFamily="18" charset="0"/>
              </a:rPr>
              <a:t>The  </a:t>
            </a:r>
            <a:r>
              <a:rPr lang="en-US" sz="2000" dirty="0" smtClean="0">
                <a:latin typeface="Times New Roman" pitchFamily="18" charset="0"/>
                <a:cs typeface="Times New Roman" pitchFamily="18" charset="0"/>
              </a:rPr>
              <a:t>population of </a:t>
            </a:r>
            <a:r>
              <a:rPr lang="en-US" sz="2000" dirty="0" smtClean="0">
                <a:latin typeface="Times New Roman" pitchFamily="18" charset="0"/>
                <a:cs typeface="Times New Roman" pitchFamily="18" charset="0"/>
              </a:rPr>
              <a:t>Maharashtra  doubled  </a:t>
            </a:r>
            <a:r>
              <a:rPr lang="en-US" sz="2000" dirty="0" smtClean="0">
                <a:latin typeface="Times New Roman" pitchFamily="18" charset="0"/>
                <a:cs typeface="Times New Roman" pitchFamily="18" charset="0"/>
              </a:rPr>
              <a:t>from 1901-1961.</a:t>
            </a:r>
          </a:p>
          <a:p>
            <a:r>
              <a:rPr lang="en-US" sz="2000" dirty="0" smtClean="0">
                <a:latin typeface="Times New Roman" pitchFamily="18" charset="0"/>
                <a:cs typeface="Times New Roman" pitchFamily="18" charset="0"/>
              </a:rPr>
              <a:t>Next double came from 1961-1991</a:t>
            </a:r>
            <a:r>
              <a:rPr lang="en-US" sz="2000" dirty="0" smtClean="0"/>
              <a:t>.</a:t>
            </a:r>
          </a:p>
          <a:p>
            <a:r>
              <a:rPr lang="en-US" sz="2000" dirty="0" smtClean="0">
                <a:latin typeface="Times New Roman" pitchFamily="18" charset="0"/>
                <a:cs typeface="Times New Roman" pitchFamily="18" charset="0"/>
              </a:rPr>
              <a:t>From 1991-2011 ,a decline , 22.73 to 15.99.</a:t>
            </a:r>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endParaRPr lang="en-US" sz="2000" dirty="0">
              <a:latin typeface="Times New Roman" pitchFamily="18" charset="0"/>
              <a:cs typeface="Times New Roman" pitchFamily="18" charset="0"/>
            </a:endParaRPr>
          </a:p>
        </p:txBody>
      </p:sp>
      <p:graphicFrame>
        <p:nvGraphicFramePr>
          <p:cNvPr id="6" name="Table 5"/>
          <p:cNvGraphicFramePr>
            <a:graphicFrameLocks noGrp="1"/>
          </p:cNvGraphicFramePr>
          <p:nvPr/>
        </p:nvGraphicFramePr>
        <p:xfrm>
          <a:off x="457200" y="3581399"/>
          <a:ext cx="5562600" cy="2611950"/>
        </p:xfrm>
        <a:graphic>
          <a:graphicData uri="http://schemas.openxmlformats.org/drawingml/2006/table">
            <a:tbl>
              <a:tblPr firstRow="1" bandRow="1">
                <a:tableStyleId>{5C22544A-7EE6-4342-B048-85BDC9FD1C3A}</a:tableStyleId>
              </a:tblPr>
              <a:tblGrid>
                <a:gridCol w="1854200"/>
                <a:gridCol w="1854200"/>
                <a:gridCol w="1854200"/>
              </a:tblGrid>
              <a:tr h="618932">
                <a:tc rowSpan="2">
                  <a:txBody>
                    <a:bodyPr/>
                    <a:lstStyle/>
                    <a:p>
                      <a:r>
                        <a:rPr lang="en-US" dirty="0" smtClean="0"/>
                        <a:t>DECADE</a:t>
                      </a:r>
                      <a:endParaRPr lang="en-US" dirty="0"/>
                    </a:p>
                  </a:txBody>
                  <a:tcPr/>
                </a:tc>
                <a:tc gridSpan="2">
                  <a:txBody>
                    <a:bodyPr/>
                    <a:lstStyle/>
                    <a:p>
                      <a:r>
                        <a:rPr lang="en-US" dirty="0" smtClean="0"/>
                        <a:t>DECADAL PERCENTAGE GROWTH OF POPULATION</a:t>
                      </a:r>
                      <a:endParaRPr lang="en-US" dirty="0"/>
                    </a:p>
                  </a:txBody>
                  <a:tcPr/>
                </a:tc>
                <a:tc hMerge="1">
                  <a:txBody>
                    <a:bodyPr/>
                    <a:lstStyle/>
                    <a:p>
                      <a:endParaRPr lang="en-US" dirty="0"/>
                    </a:p>
                  </a:txBody>
                  <a:tcPr/>
                </a:tc>
              </a:tr>
              <a:tr h="394374">
                <a:tc vMerge="1">
                  <a:txBody>
                    <a:bodyPr/>
                    <a:lstStyle/>
                    <a:p>
                      <a:endParaRPr lang="en-US" dirty="0"/>
                    </a:p>
                  </a:txBody>
                  <a:tcPr/>
                </a:tc>
                <a:tc>
                  <a:txBody>
                    <a:bodyPr/>
                    <a:lstStyle/>
                    <a:p>
                      <a:r>
                        <a:rPr lang="en-US" dirty="0" smtClean="0"/>
                        <a:t>MAHARASHTRA</a:t>
                      </a:r>
                      <a:endParaRPr lang="en-US" dirty="0"/>
                    </a:p>
                  </a:txBody>
                  <a:tcPr/>
                </a:tc>
                <a:tc>
                  <a:txBody>
                    <a:bodyPr/>
                    <a:lstStyle/>
                    <a:p>
                      <a:r>
                        <a:rPr lang="en-US" dirty="0" smtClean="0"/>
                        <a:t>INDIA</a:t>
                      </a:r>
                      <a:endParaRPr lang="en-US" dirty="0"/>
                    </a:p>
                  </a:txBody>
                  <a:tcPr/>
                </a:tc>
              </a:tr>
              <a:tr h="394374">
                <a:tc>
                  <a:txBody>
                    <a:bodyPr/>
                    <a:lstStyle/>
                    <a:p>
                      <a:r>
                        <a:rPr lang="en-US" dirty="0" smtClean="0"/>
                        <a:t>1961-1971</a:t>
                      </a:r>
                      <a:endParaRPr lang="en-US" dirty="0"/>
                    </a:p>
                  </a:txBody>
                  <a:tcPr/>
                </a:tc>
                <a:tc>
                  <a:txBody>
                    <a:bodyPr/>
                    <a:lstStyle/>
                    <a:p>
                      <a:r>
                        <a:rPr lang="en-US" dirty="0" smtClean="0"/>
                        <a:t>27.45</a:t>
                      </a:r>
                      <a:endParaRPr lang="en-US" dirty="0"/>
                    </a:p>
                  </a:txBody>
                  <a:tcPr/>
                </a:tc>
                <a:tc>
                  <a:txBody>
                    <a:bodyPr/>
                    <a:lstStyle/>
                    <a:p>
                      <a:r>
                        <a:rPr lang="en-US" dirty="0" smtClean="0"/>
                        <a:t>24.80</a:t>
                      </a:r>
                      <a:endParaRPr lang="en-US" dirty="0"/>
                    </a:p>
                  </a:txBody>
                  <a:tcPr/>
                </a:tc>
              </a:tr>
              <a:tr h="394374">
                <a:tc>
                  <a:txBody>
                    <a:bodyPr/>
                    <a:lstStyle/>
                    <a:p>
                      <a:r>
                        <a:rPr lang="en-US" dirty="0" smtClean="0"/>
                        <a:t>1971-1981</a:t>
                      </a:r>
                      <a:endParaRPr lang="en-US" dirty="0"/>
                    </a:p>
                  </a:txBody>
                  <a:tcPr/>
                </a:tc>
                <a:tc>
                  <a:txBody>
                    <a:bodyPr/>
                    <a:lstStyle/>
                    <a:p>
                      <a:r>
                        <a:rPr lang="en-US" dirty="0" smtClean="0"/>
                        <a:t>24.54</a:t>
                      </a:r>
                      <a:endParaRPr lang="en-US" dirty="0"/>
                    </a:p>
                  </a:txBody>
                  <a:tcPr/>
                </a:tc>
                <a:tc>
                  <a:txBody>
                    <a:bodyPr/>
                    <a:lstStyle/>
                    <a:p>
                      <a:r>
                        <a:rPr lang="en-US" dirty="0" smtClean="0"/>
                        <a:t>25.00</a:t>
                      </a:r>
                      <a:endParaRPr lang="en-US" dirty="0"/>
                    </a:p>
                  </a:txBody>
                  <a:tcPr/>
                </a:tc>
              </a:tr>
              <a:tr h="394374">
                <a:tc>
                  <a:txBody>
                    <a:bodyPr/>
                    <a:lstStyle/>
                    <a:p>
                      <a:r>
                        <a:rPr lang="en-US" dirty="0" smtClean="0"/>
                        <a:t>1981-1991</a:t>
                      </a:r>
                      <a:endParaRPr lang="en-US" dirty="0"/>
                    </a:p>
                  </a:txBody>
                  <a:tcPr/>
                </a:tc>
                <a:tc>
                  <a:txBody>
                    <a:bodyPr/>
                    <a:lstStyle/>
                    <a:p>
                      <a:r>
                        <a:rPr lang="en-US" dirty="0" smtClean="0"/>
                        <a:t>25.73</a:t>
                      </a:r>
                      <a:endParaRPr lang="en-US" dirty="0"/>
                    </a:p>
                  </a:txBody>
                  <a:tcPr/>
                </a:tc>
                <a:tc>
                  <a:txBody>
                    <a:bodyPr/>
                    <a:lstStyle/>
                    <a:p>
                      <a:r>
                        <a:rPr lang="en-US" dirty="0" smtClean="0"/>
                        <a:t>23.85</a:t>
                      </a:r>
                      <a:endParaRPr lang="en-US" dirty="0"/>
                    </a:p>
                  </a:txBody>
                  <a:tcPr/>
                </a:tc>
              </a:tr>
              <a:tr h="394374">
                <a:tc>
                  <a:txBody>
                    <a:bodyPr/>
                    <a:lstStyle/>
                    <a:p>
                      <a:r>
                        <a:rPr lang="en-US" dirty="0" smtClean="0"/>
                        <a:t>1991-2001</a:t>
                      </a:r>
                      <a:endParaRPr lang="en-US" dirty="0"/>
                    </a:p>
                  </a:txBody>
                  <a:tcPr/>
                </a:tc>
                <a:tc>
                  <a:txBody>
                    <a:bodyPr/>
                    <a:lstStyle/>
                    <a:p>
                      <a:r>
                        <a:rPr lang="en-US" dirty="0" smtClean="0"/>
                        <a:t>22.73</a:t>
                      </a:r>
                      <a:endParaRPr lang="en-US" dirty="0"/>
                    </a:p>
                  </a:txBody>
                  <a:tcPr/>
                </a:tc>
                <a:tc>
                  <a:txBody>
                    <a:bodyPr/>
                    <a:lstStyle/>
                    <a:p>
                      <a:r>
                        <a:rPr lang="en-US" dirty="0" smtClean="0"/>
                        <a:t>21.54</a:t>
                      </a:r>
                      <a:endParaRPr lang="en-US" dirty="0"/>
                    </a:p>
                  </a:txBody>
                  <a:tcPr/>
                </a:tc>
              </a:tr>
            </a:tbl>
          </a:graphicData>
        </a:graphic>
      </p:graphicFrame>
      <p:pic>
        <p:nvPicPr>
          <p:cNvPr id="1027" name="Picture 3"/>
          <p:cNvPicPr>
            <a:picLocks noChangeAspect="1" noChangeArrowheads="1"/>
          </p:cNvPicPr>
          <p:nvPr/>
        </p:nvPicPr>
        <p:blipFill>
          <a:blip r:embed="rId2"/>
          <a:srcRect/>
          <a:stretch>
            <a:fillRect/>
          </a:stretch>
        </p:blipFill>
        <p:spPr bwMode="auto">
          <a:xfrm>
            <a:off x="6248400" y="1219200"/>
            <a:ext cx="2514600" cy="3886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sz="quarter" idx="1"/>
          </p:nvPr>
        </p:nvPicPr>
        <p:blipFill>
          <a:blip r:embed="rId2"/>
          <a:srcRect/>
          <a:stretch>
            <a:fillRect/>
          </a:stretch>
        </p:blipFill>
        <p:spPr bwMode="auto">
          <a:xfrm>
            <a:off x="1524001" y="1295400"/>
            <a:ext cx="6858000" cy="4953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152400"/>
            <a:ext cx="7620000" cy="762000"/>
          </a:xfrm>
        </p:spPr>
        <p:txBody>
          <a:bodyPr>
            <a:normAutofit/>
          </a:bodyPr>
          <a:lstStyle/>
          <a:p>
            <a:r>
              <a:rPr lang="en-US" sz="2400" dirty="0" smtClean="0"/>
              <a:t>MAHARASHTRA POPULATION POLICY</a:t>
            </a:r>
            <a:endParaRPr lang="en-US" sz="2400" dirty="0"/>
          </a:p>
        </p:txBody>
      </p:sp>
      <p:sp>
        <p:nvSpPr>
          <p:cNvPr id="3" name="Content Placeholder 2"/>
          <p:cNvSpPr>
            <a:spLocks noGrp="1"/>
          </p:cNvSpPr>
          <p:nvPr>
            <p:ph sz="quarter" idx="1"/>
          </p:nvPr>
        </p:nvSpPr>
        <p:spPr>
          <a:xfrm>
            <a:off x="457200" y="1447800"/>
            <a:ext cx="8229600" cy="4709160"/>
          </a:xfrm>
        </p:spPr>
        <p:txBody>
          <a:bodyPr>
            <a:normAutofit/>
          </a:bodyPr>
          <a:lstStyle/>
          <a:p>
            <a:r>
              <a:rPr lang="en-US" sz="1800" dirty="0" smtClean="0">
                <a:solidFill>
                  <a:schemeClr val="accent1">
                    <a:lumMod val="75000"/>
                  </a:schemeClr>
                </a:solidFill>
                <a:latin typeface="Times New Roman" pitchFamily="18" charset="0"/>
                <a:cs typeface="Times New Roman" pitchFamily="18" charset="0"/>
              </a:rPr>
              <a:t>OBJECTIVES OF THE POLICY:</a:t>
            </a:r>
          </a:p>
          <a:p>
            <a:r>
              <a:rPr lang="en-US" sz="1800" dirty="0" smtClean="0">
                <a:latin typeface="Times New Roman" pitchFamily="18" charset="0"/>
                <a:cs typeface="Times New Roman" pitchFamily="18" charset="0"/>
              </a:rPr>
              <a:t>1</a:t>
            </a:r>
            <a:r>
              <a:rPr lang="en-US" sz="1800" dirty="0" smtClean="0">
                <a:latin typeface="Times New Roman" pitchFamily="18" charset="0"/>
                <a:cs typeface="Times New Roman" pitchFamily="18" charset="0"/>
              </a:rPr>
              <a:t>. To reduce Total Fertility Rate ( TFR) from 2.5 to 2.1 </a:t>
            </a:r>
            <a:r>
              <a:rPr lang="en-US" sz="1800" dirty="0" err="1" smtClean="0">
                <a:latin typeface="Times New Roman" pitchFamily="18" charset="0"/>
                <a:cs typeface="Times New Roman" pitchFamily="18" charset="0"/>
              </a:rPr>
              <a:t>upto</a:t>
            </a:r>
            <a:r>
              <a:rPr lang="en-US" sz="1800" dirty="0" smtClean="0">
                <a:latin typeface="Times New Roman" pitchFamily="18" charset="0"/>
                <a:cs typeface="Times New Roman" pitchFamily="18" charset="0"/>
              </a:rPr>
              <a:t> to 2004</a:t>
            </a:r>
            <a:r>
              <a:rPr lang="en-US" sz="1800" dirty="0" smtClean="0">
                <a:latin typeface="Times New Roman" pitchFamily="18" charset="0"/>
                <a:cs typeface="Times New Roman" pitchFamily="18" charset="0"/>
              </a:rPr>
              <a:t>.</a:t>
            </a:r>
          </a:p>
          <a:p>
            <a:pPr>
              <a:buNone/>
            </a:pPr>
            <a:r>
              <a:rPr lang="en-US" sz="1800" dirty="0" smtClean="0">
                <a:latin typeface="Times New Roman" pitchFamily="18" charset="0"/>
                <a:cs typeface="Times New Roman" pitchFamily="18" charset="0"/>
              </a:rPr>
              <a:t/>
            </a:r>
            <a:br>
              <a:rPr lang="en-US"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2. To reduce Infant Mortality &amp; Maternal Mortality </a:t>
            </a:r>
            <a:r>
              <a:rPr lang="en-US" sz="1800" dirty="0" smtClean="0">
                <a:latin typeface="Times New Roman" pitchFamily="18" charset="0"/>
                <a:cs typeface="Times New Roman" pitchFamily="18" charset="0"/>
              </a:rPr>
              <a:t>Significantly</a:t>
            </a:r>
          </a:p>
          <a:p>
            <a:pPr>
              <a:buNone/>
            </a:pPr>
            <a:r>
              <a:rPr lang="en-US" sz="1800" dirty="0" smtClean="0">
                <a:latin typeface="Times New Roman" pitchFamily="18" charset="0"/>
                <a:cs typeface="Times New Roman" pitchFamily="18" charset="0"/>
              </a:rPr>
              <a:t/>
            </a:r>
            <a:br>
              <a:rPr lang="en-US"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3. To improve comprehensive health of family</a:t>
            </a:r>
            <a:r>
              <a:rPr lang="en-US" sz="1800" dirty="0" smtClean="0">
                <a:latin typeface="Times New Roman" pitchFamily="18" charset="0"/>
                <a:cs typeface="Times New Roman" pitchFamily="18" charset="0"/>
              </a:rPr>
              <a:t>.</a:t>
            </a:r>
          </a:p>
          <a:p>
            <a:pPr>
              <a:buNone/>
            </a:pPr>
            <a:r>
              <a:rPr lang="en-US" sz="1800" dirty="0" smtClean="0">
                <a:latin typeface="Times New Roman" pitchFamily="18" charset="0"/>
                <a:cs typeface="Times New Roman" pitchFamily="18" charset="0"/>
              </a:rPr>
              <a:t/>
            </a:r>
            <a:br>
              <a:rPr lang="en-US"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4. To provide special services to tribal area, small size villages ; and urban slum </a:t>
            </a:r>
            <a:r>
              <a:rPr lang="en-US" sz="1800" dirty="0" smtClean="0">
                <a:latin typeface="Times New Roman" pitchFamily="18" charset="0"/>
                <a:cs typeface="Times New Roman" pitchFamily="18" charset="0"/>
              </a:rPr>
              <a:t>areas</a:t>
            </a:r>
          </a:p>
          <a:p>
            <a:pPr>
              <a:buNone/>
            </a:pPr>
            <a:endParaRPr lang="en-US" sz="1800" dirty="0" smtClean="0">
              <a:latin typeface="Times New Roman" pitchFamily="18" charset="0"/>
              <a:cs typeface="Times New Roman" pitchFamily="18" charset="0"/>
            </a:endParaRPr>
          </a:p>
          <a:p>
            <a:pPr>
              <a:buNone/>
            </a:pPr>
            <a:endParaRPr lang="en-US" sz="1800" dirty="0" smtClean="0">
              <a:latin typeface="Times New Roman" pitchFamily="18" charset="0"/>
              <a:cs typeface="Times New Roman" pitchFamily="18" charset="0"/>
            </a:endParaRPr>
          </a:p>
          <a:p>
            <a:pPr>
              <a:buNone/>
            </a:pPr>
            <a:endParaRPr lang="en-US" sz="1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latin typeface="Times New Roman" pitchFamily="18" charset="0"/>
                <a:cs typeface="Times New Roman" pitchFamily="18" charset="0"/>
              </a:rPr>
              <a:t>GOALS DECIDED FOR VARIOUS INDICATORS</a:t>
            </a:r>
            <a:endParaRPr lang="en-US" sz="2400"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sz="quarter" idx="1"/>
          </p:nvPr>
        </p:nvGraphicFramePr>
        <p:xfrm>
          <a:off x="457200" y="1752601"/>
          <a:ext cx="8229600" cy="3200401"/>
        </p:xfrm>
        <a:graphic>
          <a:graphicData uri="http://schemas.openxmlformats.org/drawingml/2006/table">
            <a:tbl>
              <a:tblPr firstRow="1" bandRow="1">
                <a:tableStyleId>{5C22544A-7EE6-4342-B048-85BDC9FD1C3A}</a:tableStyleId>
              </a:tblPr>
              <a:tblGrid>
                <a:gridCol w="2057400"/>
                <a:gridCol w="2895600"/>
                <a:gridCol w="1524000"/>
                <a:gridCol w="1752600"/>
              </a:tblGrid>
              <a:tr h="412955">
                <a:tc rowSpan="2">
                  <a:txBody>
                    <a:bodyPr/>
                    <a:lstStyle/>
                    <a:p>
                      <a:r>
                        <a:rPr lang="en-US" dirty="0" smtClean="0"/>
                        <a:t>INDICATOR</a:t>
                      </a:r>
                      <a:endParaRPr lang="en-US" dirty="0"/>
                    </a:p>
                  </a:txBody>
                  <a:tcPr/>
                </a:tc>
                <a:tc rowSpan="2">
                  <a:txBody>
                    <a:bodyPr/>
                    <a:lstStyle/>
                    <a:p>
                      <a:r>
                        <a:rPr lang="en-US" dirty="0" smtClean="0"/>
                        <a:t>PRESENT STATUS (1998 , SRS)</a:t>
                      </a:r>
                      <a:endParaRPr lang="en-US" dirty="0"/>
                    </a:p>
                  </a:txBody>
                  <a:tcPr/>
                </a:tc>
                <a:tc gridSpan="2">
                  <a:txBody>
                    <a:bodyPr/>
                    <a:lstStyle/>
                    <a:p>
                      <a:r>
                        <a:rPr lang="en-US" dirty="0" smtClean="0"/>
                        <a:t>GOALS TO ACHIEVE</a:t>
                      </a:r>
                      <a:endParaRPr lang="en-US" dirty="0"/>
                    </a:p>
                  </a:txBody>
                  <a:tcPr/>
                </a:tc>
                <a:tc hMerge="1">
                  <a:txBody>
                    <a:bodyPr/>
                    <a:lstStyle/>
                    <a:p>
                      <a:endParaRPr lang="en-US" dirty="0"/>
                    </a:p>
                  </a:txBody>
                  <a:tcPr/>
                </a:tc>
              </a:tr>
              <a:tr h="412955">
                <a:tc vMerge="1">
                  <a:txBody>
                    <a:bodyPr/>
                    <a:lstStyle/>
                    <a:p>
                      <a:endParaRPr lang="en-US" dirty="0"/>
                    </a:p>
                  </a:txBody>
                  <a:tcPr/>
                </a:tc>
                <a:tc vMerge="1">
                  <a:txBody>
                    <a:bodyPr/>
                    <a:lstStyle/>
                    <a:p>
                      <a:endParaRPr lang="en-US" dirty="0"/>
                    </a:p>
                  </a:txBody>
                  <a:tcPr/>
                </a:tc>
                <a:tc>
                  <a:txBody>
                    <a:bodyPr/>
                    <a:lstStyle/>
                    <a:p>
                      <a:r>
                        <a:rPr lang="en-US" dirty="0" smtClean="0"/>
                        <a:t>2004</a:t>
                      </a:r>
                      <a:endParaRPr lang="en-US" dirty="0"/>
                    </a:p>
                  </a:txBody>
                  <a:tcPr/>
                </a:tc>
                <a:tc>
                  <a:txBody>
                    <a:bodyPr/>
                    <a:lstStyle/>
                    <a:p>
                      <a:r>
                        <a:rPr lang="en-US" dirty="0" smtClean="0"/>
                        <a:t>2010</a:t>
                      </a:r>
                      <a:endParaRPr lang="en-US" dirty="0"/>
                    </a:p>
                  </a:txBody>
                  <a:tcPr/>
                </a:tc>
              </a:tr>
              <a:tr h="412955">
                <a:tc>
                  <a:txBody>
                    <a:bodyPr/>
                    <a:lstStyle/>
                    <a:p>
                      <a:r>
                        <a:rPr lang="en-US" dirty="0" smtClean="0"/>
                        <a:t>Crude birth rate</a:t>
                      </a:r>
                      <a:endParaRPr lang="en-US" dirty="0"/>
                    </a:p>
                  </a:txBody>
                  <a:tcPr/>
                </a:tc>
                <a:tc>
                  <a:txBody>
                    <a:bodyPr/>
                    <a:lstStyle/>
                    <a:p>
                      <a:r>
                        <a:rPr lang="en-US" dirty="0" smtClean="0"/>
                        <a:t>22.3</a:t>
                      </a:r>
                      <a:endParaRPr lang="en-US" dirty="0"/>
                    </a:p>
                  </a:txBody>
                  <a:tcPr/>
                </a:tc>
                <a:tc>
                  <a:txBody>
                    <a:bodyPr/>
                    <a:lstStyle/>
                    <a:p>
                      <a:r>
                        <a:rPr lang="en-US" dirty="0" smtClean="0"/>
                        <a:t>18</a:t>
                      </a:r>
                      <a:endParaRPr lang="en-US" dirty="0"/>
                    </a:p>
                  </a:txBody>
                  <a:tcPr/>
                </a:tc>
                <a:tc>
                  <a:txBody>
                    <a:bodyPr/>
                    <a:lstStyle/>
                    <a:p>
                      <a:r>
                        <a:rPr lang="en-US" dirty="0" smtClean="0"/>
                        <a:t>15</a:t>
                      </a:r>
                      <a:endParaRPr lang="en-US" dirty="0"/>
                    </a:p>
                  </a:txBody>
                  <a:tcPr/>
                </a:tc>
              </a:tr>
              <a:tr h="412955">
                <a:tc>
                  <a:txBody>
                    <a:bodyPr/>
                    <a:lstStyle/>
                    <a:p>
                      <a:r>
                        <a:rPr lang="en-US" dirty="0" smtClean="0"/>
                        <a:t>Crude death rate</a:t>
                      </a:r>
                      <a:endParaRPr lang="en-US" dirty="0"/>
                    </a:p>
                  </a:txBody>
                  <a:tcPr/>
                </a:tc>
                <a:tc>
                  <a:txBody>
                    <a:bodyPr/>
                    <a:lstStyle/>
                    <a:p>
                      <a:r>
                        <a:rPr lang="en-US" dirty="0" smtClean="0"/>
                        <a:t>7.6</a:t>
                      </a:r>
                      <a:endParaRPr lang="en-US" dirty="0"/>
                    </a:p>
                  </a:txBody>
                  <a:tcPr/>
                </a:tc>
                <a:tc>
                  <a:txBody>
                    <a:bodyPr/>
                    <a:lstStyle/>
                    <a:p>
                      <a:r>
                        <a:rPr lang="en-US" dirty="0" smtClean="0"/>
                        <a:t>6.4</a:t>
                      </a:r>
                      <a:endParaRPr lang="en-US" dirty="0"/>
                    </a:p>
                  </a:txBody>
                  <a:tcPr/>
                </a:tc>
                <a:tc>
                  <a:txBody>
                    <a:bodyPr/>
                    <a:lstStyle/>
                    <a:p>
                      <a:r>
                        <a:rPr lang="en-US" dirty="0" smtClean="0"/>
                        <a:t>5</a:t>
                      </a:r>
                      <a:endParaRPr lang="en-US" dirty="0"/>
                    </a:p>
                  </a:txBody>
                  <a:tcPr/>
                </a:tc>
              </a:tr>
              <a:tr h="412955">
                <a:tc>
                  <a:txBody>
                    <a:bodyPr/>
                    <a:lstStyle/>
                    <a:p>
                      <a:r>
                        <a:rPr lang="en-US" dirty="0" smtClean="0"/>
                        <a:t>Total fertility rate</a:t>
                      </a:r>
                      <a:endParaRPr lang="en-US" dirty="0"/>
                    </a:p>
                  </a:txBody>
                  <a:tcPr/>
                </a:tc>
                <a:tc>
                  <a:txBody>
                    <a:bodyPr/>
                    <a:lstStyle/>
                    <a:p>
                      <a:r>
                        <a:rPr lang="en-US" dirty="0" smtClean="0"/>
                        <a:t>2.5</a:t>
                      </a:r>
                      <a:endParaRPr lang="en-US" dirty="0"/>
                    </a:p>
                  </a:txBody>
                  <a:tcPr/>
                </a:tc>
                <a:tc>
                  <a:txBody>
                    <a:bodyPr/>
                    <a:lstStyle/>
                    <a:p>
                      <a:r>
                        <a:rPr lang="en-US" dirty="0" smtClean="0"/>
                        <a:t>2.1</a:t>
                      </a:r>
                      <a:endParaRPr lang="en-US" dirty="0"/>
                    </a:p>
                  </a:txBody>
                  <a:tcPr/>
                </a:tc>
                <a:tc>
                  <a:txBody>
                    <a:bodyPr/>
                    <a:lstStyle/>
                    <a:p>
                      <a:r>
                        <a:rPr lang="en-US" dirty="0" smtClean="0"/>
                        <a:t>1.8</a:t>
                      </a:r>
                      <a:endParaRPr lang="en-US" dirty="0"/>
                    </a:p>
                  </a:txBody>
                  <a:tcPr/>
                </a:tc>
              </a:tr>
              <a:tr h="412955">
                <a:tc>
                  <a:txBody>
                    <a:bodyPr/>
                    <a:lstStyle/>
                    <a:p>
                      <a:r>
                        <a:rPr lang="en-US" dirty="0" smtClean="0"/>
                        <a:t>Infant mortality rate</a:t>
                      </a:r>
                      <a:endParaRPr lang="en-US" dirty="0"/>
                    </a:p>
                  </a:txBody>
                  <a:tcPr/>
                </a:tc>
                <a:tc>
                  <a:txBody>
                    <a:bodyPr/>
                    <a:lstStyle/>
                    <a:p>
                      <a:r>
                        <a:rPr lang="en-US" dirty="0" smtClean="0"/>
                        <a:t>49</a:t>
                      </a:r>
                      <a:endParaRPr lang="en-US" dirty="0"/>
                    </a:p>
                  </a:txBody>
                  <a:tcPr/>
                </a:tc>
                <a:tc>
                  <a:txBody>
                    <a:bodyPr/>
                    <a:lstStyle/>
                    <a:p>
                      <a:r>
                        <a:rPr lang="en-US" dirty="0" smtClean="0"/>
                        <a:t>25</a:t>
                      </a:r>
                      <a:endParaRPr lang="en-US" dirty="0"/>
                    </a:p>
                  </a:txBody>
                  <a:tcPr/>
                </a:tc>
                <a:tc>
                  <a:txBody>
                    <a:bodyPr/>
                    <a:lstStyle/>
                    <a:p>
                      <a:r>
                        <a:rPr lang="en-US" dirty="0" smtClean="0"/>
                        <a:t>15</a:t>
                      </a:r>
                      <a:endParaRPr lang="en-US" dirty="0"/>
                    </a:p>
                  </a:txBody>
                  <a:tcPr/>
                </a:tc>
              </a:tr>
              <a:tr h="722671">
                <a:tc>
                  <a:txBody>
                    <a:bodyPr/>
                    <a:lstStyle/>
                    <a:p>
                      <a:r>
                        <a:rPr lang="en-US" dirty="0" smtClean="0"/>
                        <a:t>Neonatal mortality rate</a:t>
                      </a:r>
                      <a:endParaRPr lang="en-US" dirty="0"/>
                    </a:p>
                  </a:txBody>
                  <a:tcPr/>
                </a:tc>
                <a:tc>
                  <a:txBody>
                    <a:bodyPr/>
                    <a:lstStyle/>
                    <a:p>
                      <a:r>
                        <a:rPr lang="en-US" dirty="0" smtClean="0"/>
                        <a:t>35</a:t>
                      </a:r>
                      <a:endParaRPr lang="en-US" dirty="0"/>
                    </a:p>
                  </a:txBody>
                  <a:tcPr/>
                </a:tc>
                <a:tc>
                  <a:txBody>
                    <a:bodyPr/>
                    <a:lstStyle/>
                    <a:p>
                      <a:r>
                        <a:rPr lang="en-US" dirty="0" smtClean="0"/>
                        <a:t>20</a:t>
                      </a:r>
                      <a:endParaRPr lang="en-US" dirty="0"/>
                    </a:p>
                  </a:txBody>
                  <a:tcPr/>
                </a:tc>
                <a:tc>
                  <a:txBody>
                    <a:bodyPr/>
                    <a:lstStyle/>
                    <a:p>
                      <a:r>
                        <a:rPr lang="en-US" dirty="0" smtClean="0"/>
                        <a:t>10</a:t>
                      </a:r>
                      <a:endParaRPr lang="en-US" dirty="0"/>
                    </a:p>
                  </a:txBody>
                  <a:tcPr/>
                </a:tc>
              </a:tr>
            </a:tbl>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latin typeface="Times New Roman" pitchFamily="18" charset="0"/>
                <a:cs typeface="Times New Roman" pitchFamily="18" charset="0"/>
              </a:rPr>
              <a:t>PROPOSED ACTIVITIES AND INTERVENTIONS </a:t>
            </a:r>
            <a:endParaRPr lang="en-US" sz="2400"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1219200"/>
            <a:ext cx="8229600" cy="5029200"/>
          </a:xfrm>
        </p:spPr>
        <p:txBody>
          <a:bodyPr>
            <a:noAutofit/>
          </a:bodyPr>
          <a:lstStyle/>
          <a:p>
            <a:pPr marL="457200" indent="-457200">
              <a:lnSpc>
                <a:spcPct val="90000"/>
              </a:lnSpc>
              <a:buFont typeface="Wingdings" pitchFamily="2" charset="2"/>
              <a:buAutoNum type="arabicPeriod"/>
            </a:pPr>
            <a:r>
              <a:rPr lang="en-US" sz="1800" dirty="0" smtClean="0">
                <a:latin typeface="Times New Roman" pitchFamily="18" charset="0"/>
                <a:cs typeface="Times New Roman" pitchFamily="18" charset="0"/>
              </a:rPr>
              <a:t>Acceptance </a:t>
            </a:r>
            <a:r>
              <a:rPr lang="en-US" sz="1800" dirty="0" smtClean="0">
                <a:latin typeface="Times New Roman" pitchFamily="18" charset="0"/>
                <a:cs typeface="Times New Roman" pitchFamily="18" charset="0"/>
              </a:rPr>
              <a:t>of small family norm  </a:t>
            </a:r>
            <a:r>
              <a:rPr lang="en-US" sz="1800" dirty="0" smtClean="0">
                <a:latin typeface="Times New Roman" pitchFamily="18" charset="0"/>
                <a:cs typeface="Times New Roman" pitchFamily="18" charset="0"/>
              </a:rPr>
              <a:t>Small </a:t>
            </a:r>
            <a:r>
              <a:rPr lang="en-US" sz="1800" dirty="0" smtClean="0">
                <a:latin typeface="Times New Roman" pitchFamily="18" charset="0"/>
                <a:cs typeface="Times New Roman" pitchFamily="18" charset="0"/>
              </a:rPr>
              <a:t>family has been defined as </a:t>
            </a:r>
            <a:r>
              <a:rPr lang="en-US" sz="1800" dirty="0" smtClean="0">
                <a:latin typeface="Times New Roman" pitchFamily="18" charset="0"/>
                <a:cs typeface="Times New Roman" pitchFamily="18" charset="0"/>
              </a:rPr>
              <a:t>one with </a:t>
            </a:r>
            <a:r>
              <a:rPr lang="en-US" sz="1800" dirty="0" smtClean="0">
                <a:latin typeface="Times New Roman" pitchFamily="18" charset="0"/>
                <a:cs typeface="Times New Roman" pitchFamily="18" charset="0"/>
              </a:rPr>
              <a:t>“ two children</a:t>
            </a:r>
            <a:r>
              <a:rPr lang="en-US" sz="1800" dirty="0" smtClean="0">
                <a:latin typeface="Times New Roman" pitchFamily="18" charset="0"/>
                <a:cs typeface="Times New Roman" pitchFamily="18" charset="0"/>
              </a:rPr>
              <a:t>”.</a:t>
            </a:r>
          </a:p>
          <a:p>
            <a:pPr marL="457200" indent="-457200">
              <a:lnSpc>
                <a:spcPct val="90000"/>
              </a:lnSpc>
              <a:buNone/>
            </a:pPr>
            <a:endParaRPr lang="en-US" sz="1800" dirty="0" smtClean="0">
              <a:latin typeface="Times New Roman" pitchFamily="18" charset="0"/>
              <a:cs typeface="Times New Roman" pitchFamily="18" charset="0"/>
            </a:endParaRPr>
          </a:p>
          <a:p>
            <a:pPr>
              <a:lnSpc>
                <a:spcPct val="90000"/>
              </a:lnSpc>
              <a:buFont typeface="Wingdings" pitchFamily="2" charset="2"/>
              <a:buNone/>
            </a:pPr>
            <a:r>
              <a:rPr lang="en-US" sz="1800" dirty="0" smtClean="0">
                <a:latin typeface="Times New Roman" pitchFamily="18" charset="0"/>
                <a:cs typeface="Times New Roman" pitchFamily="18" charset="0"/>
              </a:rPr>
              <a:t>2. Compulsory acceptance of two child </a:t>
            </a:r>
            <a:r>
              <a:rPr lang="en-US" sz="1800" dirty="0" smtClean="0">
                <a:latin typeface="Times New Roman" pitchFamily="18" charset="0"/>
                <a:cs typeface="Times New Roman" pitchFamily="18" charset="0"/>
              </a:rPr>
              <a:t>norm  </a:t>
            </a:r>
            <a:r>
              <a:rPr lang="en-US" sz="1800" dirty="0" smtClean="0">
                <a:latin typeface="Times New Roman" pitchFamily="18" charset="0"/>
                <a:cs typeface="Times New Roman" pitchFamily="18" charset="0"/>
              </a:rPr>
              <a:t>for individual benefits in government jobs</a:t>
            </a:r>
            <a:r>
              <a:rPr lang="en-US" sz="1800" dirty="0" smtClean="0">
                <a:latin typeface="Times New Roman" pitchFamily="18" charset="0"/>
                <a:cs typeface="Times New Roman" pitchFamily="18" charset="0"/>
              </a:rPr>
              <a:t>.</a:t>
            </a:r>
          </a:p>
          <a:p>
            <a:pPr>
              <a:lnSpc>
                <a:spcPct val="90000"/>
              </a:lnSpc>
              <a:buFont typeface="Wingdings" pitchFamily="2" charset="2"/>
              <a:buNone/>
            </a:pP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    - For subsidies  </a:t>
            </a:r>
          </a:p>
          <a:p>
            <a:pPr>
              <a:lnSpc>
                <a:spcPct val="90000"/>
              </a:lnSpc>
              <a:buFont typeface="Wingdings" pitchFamily="2" charset="2"/>
              <a:buNone/>
            </a:pP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    - Condition </a:t>
            </a:r>
            <a:r>
              <a:rPr lang="en-US" sz="1800" dirty="0" smtClean="0">
                <a:latin typeface="Times New Roman" pitchFamily="18" charset="0"/>
                <a:cs typeface="Times New Roman" pitchFamily="18" charset="0"/>
              </a:rPr>
              <a:t>for government </a:t>
            </a:r>
            <a:r>
              <a:rPr lang="en-US" sz="1800" dirty="0" smtClean="0">
                <a:latin typeface="Times New Roman" pitchFamily="18" charset="0"/>
                <a:cs typeface="Times New Roman" pitchFamily="18" charset="0"/>
              </a:rPr>
              <a:t>jobs- </a:t>
            </a:r>
            <a:r>
              <a:rPr lang="en-US" sz="1800" dirty="0" smtClean="0">
                <a:latin typeface="Times New Roman" pitchFamily="18" charset="0"/>
                <a:cs typeface="Times New Roman" pitchFamily="18" charset="0"/>
              </a:rPr>
              <a:t>Govt. facilities will be extended to </a:t>
            </a:r>
            <a:r>
              <a:rPr lang="en-US" sz="1800" dirty="0" smtClean="0">
                <a:latin typeface="Times New Roman" pitchFamily="18" charset="0"/>
                <a:cs typeface="Times New Roman" pitchFamily="18" charset="0"/>
              </a:rPr>
              <a:t>such    families</a:t>
            </a:r>
          </a:p>
          <a:p>
            <a:pPr>
              <a:lnSpc>
                <a:spcPct val="90000"/>
              </a:lnSpc>
              <a:buFont typeface="Wingdings" pitchFamily="2" charset="2"/>
              <a:buNone/>
            </a:pP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    - Medical </a:t>
            </a:r>
            <a:r>
              <a:rPr lang="en-US" sz="1800" dirty="0" smtClean="0">
                <a:latin typeface="Times New Roman" pitchFamily="18" charset="0"/>
                <a:cs typeface="Times New Roman" pitchFamily="18" charset="0"/>
              </a:rPr>
              <a:t>claims for these families </a:t>
            </a:r>
            <a:r>
              <a:rPr lang="en-US" sz="1800" dirty="0" smtClean="0">
                <a:latin typeface="Times New Roman" pitchFamily="18" charset="0"/>
                <a:cs typeface="Times New Roman" pitchFamily="18" charset="0"/>
              </a:rPr>
              <a:t>only.</a:t>
            </a:r>
          </a:p>
          <a:p>
            <a:pPr>
              <a:lnSpc>
                <a:spcPct val="90000"/>
              </a:lnSpc>
              <a:buFont typeface="Wingdings" pitchFamily="2" charset="2"/>
              <a:buNone/>
            </a:pPr>
            <a:endParaRPr lang="en-US" sz="1800" dirty="0" smtClean="0">
              <a:latin typeface="Times New Roman" pitchFamily="18" charset="0"/>
              <a:cs typeface="Times New Roman" pitchFamily="18" charset="0"/>
            </a:endParaRPr>
          </a:p>
          <a:p>
            <a:pPr>
              <a:lnSpc>
                <a:spcPct val="90000"/>
              </a:lnSpc>
              <a:buFont typeface="Wingdings" pitchFamily="2" charset="2"/>
              <a:buNone/>
            </a:pPr>
            <a:r>
              <a:rPr lang="en-US" sz="1800" dirty="0" smtClean="0">
                <a:latin typeface="Times New Roman" pitchFamily="18" charset="0"/>
                <a:cs typeface="Times New Roman" pitchFamily="18" charset="0"/>
              </a:rPr>
              <a:t>3. Performance of family welfare in their area to be part of officer’s assessment at various levels.</a:t>
            </a:r>
          </a:p>
          <a:p>
            <a:pPr>
              <a:lnSpc>
                <a:spcPct val="90000"/>
              </a:lnSpc>
              <a:buFont typeface="Wingdings" pitchFamily="2" charset="2"/>
              <a:buNone/>
            </a:pPr>
            <a:r>
              <a:rPr lang="en-US" sz="1800" dirty="0" smtClean="0">
                <a:latin typeface="Times New Roman" pitchFamily="18" charset="0"/>
                <a:cs typeface="Times New Roman" pitchFamily="18" charset="0"/>
              </a:rPr>
              <a:t>4. Improving accessibility of health services		</a:t>
            </a:r>
            <a:endParaRPr lang="en-US" sz="1800" dirty="0" smtClean="0">
              <a:latin typeface="Times New Roman" pitchFamily="18" charset="0"/>
              <a:cs typeface="Times New Roman" pitchFamily="18" charset="0"/>
            </a:endParaRPr>
          </a:p>
          <a:p>
            <a:pPr>
              <a:lnSpc>
                <a:spcPct val="90000"/>
              </a:lnSpc>
              <a:buFont typeface="Wingdings" pitchFamily="2" charset="2"/>
              <a:buNone/>
            </a:pP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2 yrs compulsory post-PG rural service</a:t>
            </a:r>
          </a:p>
          <a:p>
            <a:pPr>
              <a:lnSpc>
                <a:spcPct val="90000"/>
              </a:lnSpc>
              <a:buFont typeface="Wingdings" pitchFamily="2" charset="2"/>
              <a:buNone/>
            </a:pP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Prompt implementation of service rules</a:t>
            </a:r>
          </a:p>
          <a:p>
            <a:pPr>
              <a:lnSpc>
                <a:spcPct val="90000"/>
              </a:lnSpc>
              <a:buFont typeface="Wingdings" pitchFamily="2" charset="2"/>
              <a:buNone/>
            </a:pP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Infrastructure development for NSV</a:t>
            </a:r>
          </a:p>
          <a:p>
            <a:pPr>
              <a:lnSpc>
                <a:spcPct val="90000"/>
              </a:lnSpc>
              <a:buFont typeface="Wingdings" pitchFamily="2" charset="2"/>
              <a:buNone/>
            </a:pP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a:t>
            </a:r>
            <a:r>
              <a:rPr lang="en-US" sz="1800" dirty="0" err="1" smtClean="0">
                <a:latin typeface="Times New Roman" pitchFamily="18" charset="0"/>
                <a:cs typeface="Times New Roman" pitchFamily="18" charset="0"/>
              </a:rPr>
              <a:t>Matru</a:t>
            </a:r>
            <a:r>
              <a:rPr lang="en-US" sz="1800" dirty="0" smtClean="0">
                <a:latin typeface="Times New Roman" pitchFamily="18" charset="0"/>
                <a:cs typeface="Times New Roman" pitchFamily="18" charset="0"/>
              </a:rPr>
              <a:t> </a:t>
            </a:r>
            <a:r>
              <a:rPr lang="en-US" sz="1800" dirty="0" err="1" smtClean="0">
                <a:latin typeface="Times New Roman" pitchFamily="18" charset="0"/>
                <a:cs typeface="Times New Roman" pitchFamily="18" charset="0"/>
              </a:rPr>
              <a:t>Suraksha</a:t>
            </a:r>
            <a:r>
              <a:rPr lang="en-US" sz="1800" dirty="0" smtClean="0">
                <a:latin typeface="Times New Roman" pitchFamily="18" charset="0"/>
                <a:cs typeface="Times New Roman" pitchFamily="18" charset="0"/>
              </a:rPr>
              <a:t> </a:t>
            </a:r>
            <a:r>
              <a:rPr lang="en-US" sz="1800" dirty="0" err="1" smtClean="0">
                <a:latin typeface="Times New Roman" pitchFamily="18" charset="0"/>
                <a:cs typeface="Times New Roman" pitchFamily="18" charset="0"/>
              </a:rPr>
              <a:t>Wahini</a:t>
            </a:r>
            <a:r>
              <a:rPr lang="en-US" sz="1800" dirty="0" smtClean="0">
                <a:latin typeface="Times New Roman" pitchFamily="18" charset="0"/>
                <a:cs typeface="Times New Roman" pitchFamily="18" charset="0"/>
              </a:rPr>
              <a:t>” for prompt </a:t>
            </a: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referral in difficult areas</a:t>
            </a:r>
          </a:p>
          <a:p>
            <a:pPr>
              <a:lnSpc>
                <a:spcPct val="90000"/>
              </a:lnSpc>
              <a:buFont typeface="Wingdings" pitchFamily="2" charset="2"/>
              <a:buNone/>
            </a:pPr>
            <a:endParaRPr lang="en-US" sz="1800" dirty="0" smtClean="0">
              <a:latin typeface="Times New Roman" pitchFamily="18" charset="0"/>
              <a:cs typeface="Times New Roman" pitchFamily="18" charset="0"/>
            </a:endParaRPr>
          </a:p>
          <a:p>
            <a:endParaRPr lang="en-US" sz="1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62000"/>
          </a:xfrm>
        </p:spPr>
        <p:txBody>
          <a:bodyPr/>
          <a:lstStyle/>
          <a:p>
            <a:endParaRPr lang="en-US" dirty="0"/>
          </a:p>
        </p:txBody>
      </p:sp>
      <p:sp>
        <p:nvSpPr>
          <p:cNvPr id="3" name="Content Placeholder 2"/>
          <p:cNvSpPr>
            <a:spLocks noGrp="1"/>
          </p:cNvSpPr>
          <p:nvPr>
            <p:ph sz="quarter" idx="1"/>
          </p:nvPr>
        </p:nvSpPr>
        <p:spPr/>
        <p:txBody>
          <a:bodyPr>
            <a:normAutofit lnSpcReduction="10000"/>
          </a:bodyPr>
          <a:lstStyle/>
          <a:p>
            <a:pPr>
              <a:buNone/>
            </a:pPr>
            <a:r>
              <a:rPr lang="en-US" sz="1800" dirty="0" smtClean="0">
                <a:latin typeface="Times New Roman" pitchFamily="18" charset="0"/>
                <a:cs typeface="Times New Roman" pitchFamily="18" charset="0"/>
              </a:rPr>
              <a:t>5. Organization of FW camps with financial assistance from cooperative societies, sugar factories &amp; other industrial establishments</a:t>
            </a:r>
            <a:r>
              <a:rPr lang="en-US" sz="1800" dirty="0" smtClean="0">
                <a:latin typeface="Times New Roman" pitchFamily="18" charset="0"/>
                <a:cs typeface="Times New Roman" pitchFamily="18" charset="0"/>
              </a:rPr>
              <a:t>.</a:t>
            </a:r>
          </a:p>
          <a:p>
            <a:pPr>
              <a:buNone/>
            </a:pPr>
            <a:endParaRPr lang="en-US" sz="1800" dirty="0" smtClean="0">
              <a:latin typeface="Times New Roman" pitchFamily="18" charset="0"/>
              <a:cs typeface="Times New Roman" pitchFamily="18" charset="0"/>
            </a:endParaRPr>
          </a:p>
          <a:p>
            <a:pPr>
              <a:lnSpc>
                <a:spcPct val="90000"/>
              </a:lnSpc>
              <a:buFont typeface="Wingdings" pitchFamily="2" charset="2"/>
              <a:buNone/>
            </a:pPr>
            <a:r>
              <a:rPr lang="en-US" sz="1800" dirty="0" smtClean="0">
                <a:latin typeface="Times New Roman" pitchFamily="18" charset="0"/>
                <a:cs typeface="Times New Roman" pitchFamily="18" charset="0"/>
              </a:rPr>
              <a:t>6. Strict implementation of existing acts and policies such as child marriage act, prenatal sex determination act, birth and death registration act</a:t>
            </a:r>
            <a:r>
              <a:rPr lang="en-US" sz="1800" dirty="0" smtClean="0">
                <a:latin typeface="Times New Roman" pitchFamily="18" charset="0"/>
                <a:cs typeface="Times New Roman" pitchFamily="18" charset="0"/>
              </a:rPr>
              <a:t>.</a:t>
            </a:r>
          </a:p>
          <a:p>
            <a:pPr>
              <a:lnSpc>
                <a:spcPct val="90000"/>
              </a:lnSpc>
              <a:buFont typeface="Wingdings" pitchFamily="2" charset="2"/>
              <a:buNone/>
            </a:pPr>
            <a:endParaRPr lang="en-US" sz="1800" dirty="0" smtClean="0">
              <a:latin typeface="Times New Roman" pitchFamily="18" charset="0"/>
              <a:cs typeface="Times New Roman" pitchFamily="18" charset="0"/>
            </a:endParaRPr>
          </a:p>
          <a:p>
            <a:pPr>
              <a:lnSpc>
                <a:spcPct val="90000"/>
              </a:lnSpc>
              <a:buFont typeface="Wingdings" pitchFamily="2" charset="2"/>
              <a:buNone/>
            </a:pPr>
            <a:r>
              <a:rPr lang="en-US" sz="1800" dirty="0" smtClean="0">
                <a:latin typeface="Times New Roman" pitchFamily="18" charset="0"/>
                <a:cs typeface="Times New Roman" pitchFamily="18" charset="0"/>
              </a:rPr>
              <a:t>7. Acceptance of small policy norm as a condition for qualifying for elections to various bodies such as </a:t>
            </a:r>
            <a:r>
              <a:rPr lang="en-US" sz="1800" dirty="0" err="1" smtClean="0">
                <a:latin typeface="Times New Roman" pitchFamily="18" charset="0"/>
                <a:cs typeface="Times New Roman" pitchFamily="18" charset="0"/>
              </a:rPr>
              <a:t>Zilla</a:t>
            </a:r>
            <a:r>
              <a:rPr lang="en-US" sz="1800" dirty="0" smtClean="0">
                <a:latin typeface="Times New Roman" pitchFamily="18" charset="0"/>
                <a:cs typeface="Times New Roman" pitchFamily="18" charset="0"/>
              </a:rPr>
              <a:t> </a:t>
            </a:r>
            <a:r>
              <a:rPr lang="en-US" sz="1800" dirty="0" err="1" smtClean="0">
                <a:latin typeface="Times New Roman" pitchFamily="18" charset="0"/>
                <a:cs typeface="Times New Roman" pitchFamily="18" charset="0"/>
              </a:rPr>
              <a:t>Parishad</a:t>
            </a:r>
            <a:r>
              <a:rPr lang="en-US" sz="1800" dirty="0" smtClean="0">
                <a:latin typeface="Times New Roman" pitchFamily="18" charset="0"/>
                <a:cs typeface="Times New Roman" pitchFamily="18" charset="0"/>
              </a:rPr>
              <a:t>, </a:t>
            </a:r>
            <a:r>
              <a:rPr lang="en-US" sz="1800" dirty="0" err="1" smtClean="0">
                <a:latin typeface="Times New Roman" pitchFamily="18" charset="0"/>
                <a:cs typeface="Times New Roman" pitchFamily="18" charset="0"/>
              </a:rPr>
              <a:t>Panchayat</a:t>
            </a:r>
            <a:r>
              <a:rPr lang="en-US" sz="1800" dirty="0" smtClean="0">
                <a:latin typeface="Times New Roman" pitchFamily="18" charset="0"/>
                <a:cs typeface="Times New Roman" pitchFamily="18" charset="0"/>
              </a:rPr>
              <a:t> </a:t>
            </a:r>
            <a:r>
              <a:rPr lang="en-US" sz="1800" dirty="0" err="1" smtClean="0">
                <a:latin typeface="Times New Roman" pitchFamily="18" charset="0"/>
                <a:cs typeface="Times New Roman" pitchFamily="18" charset="0"/>
              </a:rPr>
              <a:t>Samiti</a:t>
            </a:r>
            <a:r>
              <a:rPr lang="en-US" sz="1800" dirty="0" smtClean="0">
                <a:latin typeface="Times New Roman" pitchFamily="18" charset="0"/>
                <a:cs typeface="Times New Roman" pitchFamily="18" charset="0"/>
              </a:rPr>
              <a:t>, Cooperative societies etc</a:t>
            </a:r>
            <a:r>
              <a:rPr lang="en-US" sz="1800" dirty="0" smtClean="0">
                <a:latin typeface="Times New Roman" pitchFamily="18" charset="0"/>
                <a:cs typeface="Times New Roman" pitchFamily="18" charset="0"/>
              </a:rPr>
              <a:t>. </a:t>
            </a:r>
            <a:endParaRPr lang="en-US" sz="1800" dirty="0" smtClean="0">
              <a:latin typeface="Times New Roman" pitchFamily="18" charset="0"/>
              <a:cs typeface="Times New Roman" pitchFamily="18" charset="0"/>
            </a:endParaRPr>
          </a:p>
          <a:p>
            <a:pPr>
              <a:lnSpc>
                <a:spcPct val="90000"/>
              </a:lnSpc>
              <a:buFont typeface="Wingdings" pitchFamily="2" charset="2"/>
              <a:buNone/>
            </a:pPr>
            <a:r>
              <a:rPr lang="en-US" sz="1800" dirty="0" smtClean="0">
                <a:latin typeface="Times New Roman" pitchFamily="18" charset="0"/>
                <a:cs typeface="Times New Roman" pitchFamily="18" charset="0"/>
              </a:rPr>
              <a:t>8. </a:t>
            </a:r>
            <a:r>
              <a:rPr lang="en-US" sz="1800" dirty="0" err="1" smtClean="0">
                <a:latin typeface="Times New Roman" pitchFamily="18" charset="0"/>
                <a:cs typeface="Times New Roman" pitchFamily="18" charset="0"/>
              </a:rPr>
              <a:t>Jagruk</a:t>
            </a:r>
            <a:r>
              <a:rPr lang="en-US" sz="1800" dirty="0" smtClean="0">
                <a:latin typeface="Times New Roman" pitchFamily="18" charset="0"/>
                <a:cs typeface="Times New Roman" pitchFamily="18" charset="0"/>
              </a:rPr>
              <a:t> </a:t>
            </a:r>
            <a:r>
              <a:rPr lang="en-US" sz="1800" dirty="0" err="1" smtClean="0">
                <a:latin typeface="Times New Roman" pitchFamily="18" charset="0"/>
                <a:cs typeface="Times New Roman" pitchFamily="18" charset="0"/>
              </a:rPr>
              <a:t>Grampanchayat</a:t>
            </a:r>
            <a:r>
              <a:rPr lang="en-US" sz="1800" dirty="0" smtClean="0">
                <a:latin typeface="Times New Roman" pitchFamily="18" charset="0"/>
                <a:cs typeface="Times New Roman" pitchFamily="18" charset="0"/>
              </a:rPr>
              <a:t> </a:t>
            </a:r>
            <a:r>
              <a:rPr lang="en-US" sz="1800" dirty="0" err="1" smtClean="0">
                <a:latin typeface="Times New Roman" pitchFamily="18" charset="0"/>
                <a:cs typeface="Times New Roman" pitchFamily="18" charset="0"/>
              </a:rPr>
              <a:t>Yojana</a:t>
            </a:r>
            <a:endParaRPr lang="en-US" sz="1800" dirty="0" smtClean="0">
              <a:latin typeface="Times New Roman" pitchFamily="18" charset="0"/>
              <a:cs typeface="Times New Roman" pitchFamily="18" charset="0"/>
            </a:endParaRPr>
          </a:p>
          <a:p>
            <a:pPr>
              <a:lnSpc>
                <a:spcPct val="90000"/>
              </a:lnSpc>
              <a:buFont typeface="Wingdings" pitchFamily="2" charset="2"/>
              <a:buNone/>
            </a:pPr>
            <a:endParaRPr lang="en-US" sz="1800" dirty="0" smtClean="0">
              <a:latin typeface="Times New Roman" pitchFamily="18" charset="0"/>
              <a:cs typeface="Times New Roman" pitchFamily="18" charset="0"/>
            </a:endParaRPr>
          </a:p>
          <a:p>
            <a:pPr>
              <a:lnSpc>
                <a:spcPct val="90000"/>
              </a:lnSpc>
              <a:buFont typeface="Wingdings" pitchFamily="2" charset="2"/>
              <a:buNone/>
            </a:pPr>
            <a:r>
              <a:rPr lang="en-US" sz="1800" dirty="0" smtClean="0">
                <a:latin typeface="Times New Roman" pitchFamily="18" charset="0"/>
                <a:cs typeface="Times New Roman" pitchFamily="18" charset="0"/>
              </a:rPr>
              <a:t>9. Improving quality of services – </a:t>
            </a:r>
            <a:r>
              <a:rPr lang="en-US" sz="1800" dirty="0" smtClean="0">
                <a:latin typeface="Times New Roman" pitchFamily="18" charset="0"/>
                <a:cs typeface="Times New Roman" pitchFamily="18" charset="0"/>
              </a:rPr>
              <a:t>incentives</a:t>
            </a:r>
          </a:p>
          <a:p>
            <a:pPr>
              <a:lnSpc>
                <a:spcPct val="90000"/>
              </a:lnSpc>
              <a:buFont typeface="Wingdings" pitchFamily="2" charset="2"/>
              <a:buNone/>
            </a:pPr>
            <a:endParaRPr lang="en-US" sz="1800" dirty="0" smtClean="0">
              <a:latin typeface="Times New Roman" pitchFamily="18" charset="0"/>
              <a:cs typeface="Times New Roman" pitchFamily="18" charset="0"/>
            </a:endParaRPr>
          </a:p>
          <a:p>
            <a:pPr>
              <a:lnSpc>
                <a:spcPct val="90000"/>
              </a:lnSpc>
              <a:buFont typeface="Wingdings" pitchFamily="2" charset="2"/>
              <a:buNone/>
            </a:pPr>
            <a:r>
              <a:rPr lang="en-US" sz="1800" dirty="0" smtClean="0">
                <a:latin typeface="Times New Roman" pitchFamily="18" charset="0"/>
                <a:cs typeface="Times New Roman" pitchFamily="18" charset="0"/>
              </a:rPr>
              <a:t>10. Strengthening ante, intra, post-natal </a:t>
            </a:r>
            <a:r>
              <a:rPr lang="en-US" sz="1800" dirty="0" smtClean="0">
                <a:latin typeface="Times New Roman" pitchFamily="18" charset="0"/>
                <a:cs typeface="Times New Roman" pitchFamily="18" charset="0"/>
              </a:rPr>
              <a:t>services</a:t>
            </a:r>
          </a:p>
          <a:p>
            <a:pPr>
              <a:lnSpc>
                <a:spcPct val="90000"/>
              </a:lnSpc>
              <a:buFont typeface="Wingdings" pitchFamily="2" charset="2"/>
              <a:buNone/>
            </a:pPr>
            <a:endParaRPr lang="en-US" sz="1800" dirty="0" smtClean="0">
              <a:latin typeface="Times New Roman" pitchFamily="18" charset="0"/>
              <a:cs typeface="Times New Roman" pitchFamily="18" charset="0"/>
            </a:endParaRPr>
          </a:p>
          <a:p>
            <a:pPr>
              <a:lnSpc>
                <a:spcPct val="90000"/>
              </a:lnSpc>
              <a:buFont typeface="Wingdings" pitchFamily="2" charset="2"/>
              <a:buNone/>
            </a:pPr>
            <a:r>
              <a:rPr lang="en-US" sz="1800" dirty="0" smtClean="0">
                <a:latin typeface="Times New Roman" pitchFamily="18" charset="0"/>
                <a:cs typeface="Times New Roman" pitchFamily="18" charset="0"/>
              </a:rPr>
              <a:t>11. Strengthening services in urban </a:t>
            </a:r>
            <a:r>
              <a:rPr lang="en-US" sz="1800" dirty="0" smtClean="0">
                <a:latin typeface="Times New Roman" pitchFamily="18" charset="0"/>
                <a:cs typeface="Times New Roman" pitchFamily="18" charset="0"/>
              </a:rPr>
              <a:t>areas</a:t>
            </a:r>
          </a:p>
          <a:p>
            <a:pPr>
              <a:lnSpc>
                <a:spcPct val="90000"/>
              </a:lnSpc>
              <a:buFont typeface="Wingdings" pitchFamily="2" charset="2"/>
              <a:buNone/>
            </a:pPr>
            <a:endParaRPr lang="en-US" sz="1800" dirty="0" smtClean="0">
              <a:latin typeface="Times New Roman" pitchFamily="18" charset="0"/>
              <a:cs typeface="Times New Roman" pitchFamily="18" charset="0"/>
            </a:endParaRPr>
          </a:p>
          <a:p>
            <a:pPr>
              <a:lnSpc>
                <a:spcPct val="90000"/>
              </a:lnSpc>
              <a:buFont typeface="Wingdings" pitchFamily="2" charset="2"/>
              <a:buNone/>
            </a:pPr>
            <a:r>
              <a:rPr lang="en-US" sz="1800" dirty="0" smtClean="0">
                <a:latin typeface="Times New Roman" pitchFamily="18" charset="0"/>
                <a:cs typeface="Times New Roman" pitchFamily="18" charset="0"/>
              </a:rPr>
              <a:t>12. MCH centers at village level</a:t>
            </a:r>
          </a:p>
          <a:p>
            <a:pPr>
              <a:lnSpc>
                <a:spcPct val="90000"/>
              </a:lnSpc>
              <a:buFont typeface="Wingdings" pitchFamily="2" charset="2"/>
              <a:buNone/>
            </a:pPr>
            <a:endParaRPr lang="en-US" sz="1800" dirty="0" smtClean="0">
              <a:latin typeface="Times New Roman" pitchFamily="18" charset="0"/>
              <a:cs typeface="Times New Roman" pitchFamily="18" charset="0"/>
            </a:endParaRPr>
          </a:p>
          <a:p>
            <a:pPr>
              <a:lnSpc>
                <a:spcPct val="90000"/>
              </a:lnSpc>
              <a:buFont typeface="Wingdings" pitchFamily="2" charset="2"/>
              <a:buNone/>
            </a:pPr>
            <a:endParaRPr lang="en-US" sz="1800" dirty="0" smtClean="0">
              <a:latin typeface="Times New Roman" pitchFamily="18" charset="0"/>
              <a:cs typeface="Times New Roman" pitchFamily="18" charset="0"/>
            </a:endParaRPr>
          </a:p>
          <a:p>
            <a:endParaRPr lang="en-US" sz="1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228600"/>
            <a:ext cx="8229600" cy="5897563"/>
          </a:xfrm>
        </p:spPr>
        <p:txBody>
          <a:bodyPr>
            <a:normAutofit/>
          </a:bodyPr>
          <a:lstStyle/>
          <a:p>
            <a:pPr>
              <a:buNone/>
            </a:pPr>
            <a:endParaRPr lang="en-US" sz="2000" dirty="0" smtClean="0">
              <a:latin typeface="Times New Roman" pitchFamily="18" charset="0"/>
              <a:cs typeface="Times New Roman" pitchFamily="18" charset="0"/>
            </a:endParaRPr>
          </a:p>
          <a:p>
            <a:pPr>
              <a:buNone/>
            </a:pPr>
            <a:r>
              <a:rPr lang="en-US" sz="2000" b="1" dirty="0" smtClean="0">
                <a:latin typeface="Times New Roman" pitchFamily="18" charset="0"/>
                <a:cs typeface="Times New Roman" pitchFamily="18" charset="0"/>
              </a:rPr>
              <a:t>                     </a:t>
            </a:r>
            <a:r>
              <a:rPr lang="en-US" sz="2400" dirty="0" smtClean="0">
                <a:solidFill>
                  <a:schemeClr val="tx1">
                    <a:lumMod val="75000"/>
                    <a:lumOff val="25000"/>
                  </a:schemeClr>
                </a:solidFill>
                <a:latin typeface="Times New Roman" pitchFamily="18" charset="0"/>
                <a:cs typeface="Times New Roman" pitchFamily="18" charset="0"/>
              </a:rPr>
              <a:t>STAGES OF POLICY  PROCESS</a:t>
            </a:r>
          </a:p>
          <a:p>
            <a:pPr>
              <a:buNone/>
            </a:pPr>
            <a:endParaRPr lang="en-US" sz="24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Problem Identification and Issue Recognition</a:t>
            </a:r>
          </a:p>
          <a:p>
            <a:r>
              <a:rPr lang="en-US" sz="2000" dirty="0" smtClean="0">
                <a:latin typeface="Times New Roman" pitchFamily="18" charset="0"/>
                <a:cs typeface="Times New Roman" pitchFamily="18" charset="0"/>
              </a:rPr>
              <a:t>Policy Formulation</a:t>
            </a:r>
          </a:p>
          <a:p>
            <a:r>
              <a:rPr lang="en-US" sz="2000" dirty="0" smtClean="0">
                <a:latin typeface="Times New Roman" pitchFamily="18" charset="0"/>
                <a:cs typeface="Times New Roman" pitchFamily="18" charset="0"/>
              </a:rPr>
              <a:t>Policy Implementation</a:t>
            </a:r>
          </a:p>
          <a:p>
            <a:r>
              <a:rPr lang="en-US" sz="2000" dirty="0" smtClean="0">
                <a:latin typeface="Times New Roman" pitchFamily="18" charset="0"/>
                <a:cs typeface="Times New Roman" pitchFamily="18" charset="0"/>
              </a:rPr>
              <a:t>Policy Evaluation</a:t>
            </a:r>
          </a:p>
          <a:p>
            <a:endParaRPr lang="en-US" sz="2000" dirty="0" smtClean="0">
              <a:latin typeface="Times New Roman" pitchFamily="18" charset="0"/>
              <a:cs typeface="Times New Roman" pitchFamily="18" charset="0"/>
            </a:endParaRPr>
          </a:p>
          <a:p>
            <a:pPr>
              <a:buNone/>
            </a:pPr>
            <a:r>
              <a:rPr lang="en-US" sz="2000" dirty="0" smtClean="0">
                <a:latin typeface="Times New Roman" pitchFamily="18" charset="0"/>
                <a:cs typeface="Times New Roman" pitchFamily="18" charset="0"/>
              </a:rPr>
              <a:t>                  </a:t>
            </a:r>
            <a:r>
              <a:rPr lang="en-US" sz="2200" dirty="0" smtClean="0">
                <a:solidFill>
                  <a:schemeClr val="tx1">
                    <a:lumMod val="75000"/>
                    <a:lumOff val="25000"/>
                  </a:schemeClr>
                </a:solidFill>
                <a:latin typeface="Times New Roman" pitchFamily="18" charset="0"/>
                <a:cs typeface="Times New Roman" pitchFamily="18" charset="0"/>
              </a:rPr>
              <a:t>POLICIES RELATED TO HEALTH SECTOR</a:t>
            </a:r>
          </a:p>
          <a:p>
            <a:pPr>
              <a:buNone/>
            </a:pPr>
            <a:endParaRPr lang="en-US" sz="24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National Health Policy</a:t>
            </a:r>
          </a:p>
          <a:p>
            <a:r>
              <a:rPr lang="en-US" sz="2000" dirty="0" smtClean="0">
                <a:latin typeface="Times New Roman" pitchFamily="18" charset="0"/>
                <a:cs typeface="Times New Roman" pitchFamily="18" charset="0"/>
              </a:rPr>
              <a:t>Nutrition </a:t>
            </a:r>
            <a:r>
              <a:rPr lang="en-US" sz="2000" dirty="0" smtClean="0">
                <a:latin typeface="Times New Roman" pitchFamily="18" charset="0"/>
                <a:cs typeface="Times New Roman" pitchFamily="18" charset="0"/>
              </a:rPr>
              <a:t>Policy</a:t>
            </a:r>
            <a:endParaRPr lang="en-US" sz="2000" dirty="0" smtClean="0">
              <a:latin typeface="Times New Roman" pitchFamily="18" charset="0"/>
              <a:cs typeface="Times New Roman" pitchFamily="18" charset="0"/>
            </a:endParaRPr>
          </a:p>
          <a:p>
            <a:r>
              <a:rPr lang="en-US" sz="2000" dirty="0" smtClean="0">
                <a:solidFill>
                  <a:srgbClr val="DF4211"/>
                </a:solidFill>
                <a:latin typeface="Times New Roman" pitchFamily="18" charset="0"/>
                <a:cs typeface="Times New Roman" pitchFamily="18" charset="0"/>
              </a:rPr>
              <a:t>Population Policy</a:t>
            </a:r>
          </a:p>
          <a:p>
            <a:endParaRPr lang="en-US" sz="2000" dirty="0" smtClean="0">
              <a:latin typeface="Times New Roman" pitchFamily="18" charset="0"/>
              <a:cs typeface="Times New Roman" pitchFamily="18" charset="0"/>
            </a:endParaRPr>
          </a:p>
          <a:p>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371600"/>
            <a:ext cx="8229600" cy="4785360"/>
          </a:xfrm>
        </p:spPr>
        <p:txBody>
          <a:bodyPr>
            <a:normAutofit/>
          </a:bodyPr>
          <a:lstStyle/>
          <a:p>
            <a:pPr>
              <a:lnSpc>
                <a:spcPct val="90000"/>
              </a:lnSpc>
              <a:buFont typeface="Wingdings" pitchFamily="2" charset="2"/>
              <a:buNone/>
            </a:pPr>
            <a:r>
              <a:rPr lang="en-US" sz="2000" dirty="0" smtClean="0">
                <a:latin typeface="Times New Roman" pitchFamily="18" charset="0"/>
                <a:cs typeface="Times New Roman" pitchFamily="18" charset="0"/>
              </a:rPr>
              <a:t>13. Constituting </a:t>
            </a:r>
            <a:r>
              <a:rPr lang="en-US" sz="2000" dirty="0" err="1" smtClean="0">
                <a:latin typeface="Times New Roman" pitchFamily="18" charset="0"/>
                <a:cs typeface="Times New Roman" pitchFamily="18" charset="0"/>
              </a:rPr>
              <a:t>Mahila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Vikas</a:t>
            </a:r>
            <a:r>
              <a:rPr lang="en-US" sz="2000" dirty="0" smtClean="0">
                <a:latin typeface="Times New Roman" pitchFamily="18" charset="0"/>
                <a:cs typeface="Times New Roman" pitchFamily="18" charset="0"/>
              </a:rPr>
              <a:t> Groups under  </a:t>
            </a:r>
            <a:r>
              <a:rPr lang="en-US"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the chairmanship of Hon. CM’s wife at state level and Guardian minister’s wife at district level</a:t>
            </a:r>
            <a:r>
              <a:rPr lang="en-US" sz="2000" dirty="0" smtClean="0">
                <a:latin typeface="Times New Roman" pitchFamily="18" charset="0"/>
                <a:cs typeface="Times New Roman" pitchFamily="18" charset="0"/>
              </a:rPr>
              <a:t>.</a:t>
            </a:r>
          </a:p>
          <a:p>
            <a:pPr>
              <a:lnSpc>
                <a:spcPct val="90000"/>
              </a:lnSpc>
              <a:buFont typeface="Wingdings" pitchFamily="2" charset="2"/>
              <a:buNone/>
            </a:pPr>
            <a:endParaRPr lang="en-US" sz="2000" dirty="0" smtClean="0">
              <a:latin typeface="Times New Roman" pitchFamily="18" charset="0"/>
              <a:cs typeface="Times New Roman" pitchFamily="18" charset="0"/>
            </a:endParaRPr>
          </a:p>
          <a:p>
            <a:pPr>
              <a:lnSpc>
                <a:spcPct val="90000"/>
              </a:lnSpc>
              <a:buFont typeface="Wingdings" pitchFamily="2" charset="2"/>
              <a:buNone/>
            </a:pPr>
            <a:r>
              <a:rPr lang="en-US" sz="2000" dirty="0" smtClean="0">
                <a:latin typeface="Times New Roman" pitchFamily="18" charset="0"/>
                <a:cs typeface="Times New Roman" pitchFamily="18" charset="0"/>
              </a:rPr>
              <a:t>14. </a:t>
            </a:r>
            <a:r>
              <a:rPr lang="en-US" sz="2000" dirty="0" err="1" smtClean="0">
                <a:latin typeface="Times New Roman" pitchFamily="18" charset="0"/>
                <a:cs typeface="Times New Roman" pitchFamily="18" charset="0"/>
              </a:rPr>
              <a:t>Sudharit</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Savitribai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Fule</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Kanya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Kalyan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Yojana</a:t>
            </a:r>
            <a:endParaRPr lang="en-US" sz="2000" dirty="0" smtClean="0">
              <a:latin typeface="Times New Roman" pitchFamily="18" charset="0"/>
              <a:cs typeface="Times New Roman" pitchFamily="18" charset="0"/>
            </a:endParaRPr>
          </a:p>
          <a:p>
            <a:pPr>
              <a:lnSpc>
                <a:spcPct val="90000"/>
              </a:lnSpc>
              <a:buFont typeface="Wingdings" pitchFamily="2" charset="2"/>
              <a:buNone/>
            </a:pPr>
            <a:r>
              <a:rPr lang="en-US" sz="2000" dirty="0" smtClean="0">
                <a:latin typeface="Times New Roman" pitchFamily="18" charset="0"/>
                <a:cs typeface="Times New Roman" pitchFamily="18" charset="0"/>
              </a:rPr>
              <a:t>		- For BPL families</a:t>
            </a:r>
          </a:p>
          <a:p>
            <a:pPr>
              <a:lnSpc>
                <a:spcPct val="90000"/>
              </a:lnSpc>
              <a:buFont typeface="Wingdings" pitchFamily="2" charset="2"/>
              <a:buNone/>
            </a:pPr>
            <a:r>
              <a:rPr lang="en-US" sz="2000" dirty="0" smtClean="0">
                <a:latin typeface="Times New Roman" pitchFamily="18" charset="0"/>
                <a:cs typeface="Times New Roman" pitchFamily="18" charset="0"/>
              </a:rPr>
              <a:t>		- Sterilization on one daughter-</a:t>
            </a:r>
          </a:p>
          <a:p>
            <a:pPr>
              <a:lnSpc>
                <a:spcPct val="90000"/>
              </a:lnSpc>
              <a:buFont typeface="Wingdings" pitchFamily="2" charset="2"/>
              <a:buNone/>
            </a:pPr>
            <a:r>
              <a:rPr lang="en-US" sz="2000" dirty="0" smtClean="0">
                <a:latin typeface="Times New Roman" pitchFamily="18" charset="0"/>
                <a:cs typeface="Times New Roman" pitchFamily="18" charset="0"/>
              </a:rPr>
              <a:t>			Rs. 10,000 + 5,000 FD</a:t>
            </a:r>
          </a:p>
          <a:p>
            <a:pPr>
              <a:lnSpc>
                <a:spcPct val="90000"/>
              </a:lnSpc>
              <a:buFont typeface="Wingdings" pitchFamily="2" charset="2"/>
              <a:buNone/>
            </a:pPr>
            <a:r>
              <a:rPr lang="en-US" sz="2000" dirty="0" smtClean="0">
                <a:latin typeface="Times New Roman" pitchFamily="18" charset="0"/>
                <a:cs typeface="Times New Roman" pitchFamily="18" charset="0"/>
              </a:rPr>
              <a:t>		- Sterilization on two daughters-				</a:t>
            </a:r>
            <a:endParaRPr lang="en-US" sz="2000" dirty="0" smtClean="0">
              <a:latin typeface="Times New Roman" pitchFamily="18" charset="0"/>
              <a:cs typeface="Times New Roman" pitchFamily="18" charset="0"/>
            </a:endParaRPr>
          </a:p>
          <a:p>
            <a:pPr>
              <a:lnSpc>
                <a:spcPct val="90000"/>
              </a:lnSpc>
              <a:buFont typeface="Wingdings" pitchFamily="2" charset="2"/>
              <a:buNone/>
            </a:pPr>
            <a:r>
              <a:rPr lang="en-US"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                            Rs</a:t>
            </a:r>
            <a:r>
              <a:rPr lang="en-US" sz="2000" dirty="0" smtClean="0">
                <a:latin typeface="Times New Roman" pitchFamily="18" charset="0"/>
                <a:cs typeface="Times New Roman" pitchFamily="18" charset="0"/>
              </a:rPr>
              <a:t>. 5,000 + 5,000 FD</a:t>
            </a: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1600" b="1" u="sng" dirty="0" smtClean="0">
                <a:latin typeface="Times New Roman" pitchFamily="18" charset="0"/>
                <a:cs typeface="Times New Roman" pitchFamily="18" charset="0"/>
              </a:rPr>
              <a:t>TABLE: 1. TARGETS SET BY NPP-2000 AND CURRENT SCENARIO</a:t>
            </a: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endParaRPr lang="en-US" sz="1600" dirty="0">
              <a:latin typeface="Times New Roman" pitchFamily="18" charset="0"/>
              <a:cs typeface="Times New Roman" pitchFamily="18" charset="0"/>
            </a:endParaRPr>
          </a:p>
        </p:txBody>
      </p:sp>
      <p:pic>
        <p:nvPicPr>
          <p:cNvPr id="1026" name="Picture 2"/>
          <p:cNvPicPr>
            <a:picLocks noGrp="1" noChangeAspect="1" noChangeArrowheads="1"/>
          </p:cNvPicPr>
          <p:nvPr>
            <p:ph sz="quarter" idx="1"/>
          </p:nvPr>
        </p:nvPicPr>
        <p:blipFill>
          <a:blip r:embed="rId2"/>
          <a:srcRect l="23955" t="29325" r="25884" b="7395"/>
          <a:stretch>
            <a:fillRect/>
          </a:stretch>
        </p:blipFill>
        <p:spPr bwMode="auto">
          <a:xfrm>
            <a:off x="838200" y="914400"/>
            <a:ext cx="6858000" cy="5410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600" b="1" u="sng" dirty="0" smtClean="0">
                <a:latin typeface="Times New Roman" pitchFamily="18" charset="0"/>
                <a:cs typeface="Times New Roman" pitchFamily="18" charset="0"/>
              </a:rPr>
              <a:t>TABLE : TARGETS UNDER VARIOUS PLANS</a:t>
            </a:r>
            <a:endParaRPr lang="en-US" sz="1600" b="1" u="sng"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sz="quarter" idx="1"/>
          </p:nvPr>
        </p:nvGraphicFramePr>
        <p:xfrm>
          <a:off x="457200" y="1752601"/>
          <a:ext cx="8229600" cy="4343398"/>
        </p:xfrm>
        <a:graphic>
          <a:graphicData uri="http://schemas.openxmlformats.org/drawingml/2006/table">
            <a:tbl>
              <a:tblPr firstRow="1" bandRow="1">
                <a:tableStyleId>{8A107856-5554-42FB-B03E-39F5DBC370BA}</a:tableStyleId>
              </a:tblPr>
              <a:tblGrid>
                <a:gridCol w="1905000"/>
                <a:gridCol w="1600200"/>
                <a:gridCol w="1600200"/>
                <a:gridCol w="1478280"/>
                <a:gridCol w="1645920"/>
              </a:tblGrid>
              <a:tr h="990600">
                <a:tc>
                  <a:txBody>
                    <a:bodyPr/>
                    <a:lstStyle/>
                    <a:p>
                      <a:r>
                        <a:rPr lang="en-US" sz="1400" dirty="0" smtClean="0"/>
                        <a:t>INDICATOR</a:t>
                      </a:r>
                      <a:endParaRPr lang="en-US" sz="1400" dirty="0"/>
                    </a:p>
                  </a:txBody>
                  <a:tcPr>
                    <a:solidFill>
                      <a:schemeClr val="accent1"/>
                    </a:solidFill>
                  </a:tcPr>
                </a:tc>
                <a:tc>
                  <a:txBody>
                    <a:bodyPr/>
                    <a:lstStyle/>
                    <a:p>
                      <a:r>
                        <a:rPr lang="en-US" sz="1400" dirty="0" smtClean="0"/>
                        <a:t>TENTH PLAN</a:t>
                      </a:r>
                      <a:r>
                        <a:rPr lang="en-US" sz="1400" baseline="0" dirty="0" smtClean="0"/>
                        <a:t> </a:t>
                      </a:r>
                      <a:r>
                        <a:rPr lang="en-US" sz="1400" dirty="0" smtClean="0"/>
                        <a:t>GOALS </a:t>
                      </a:r>
                    </a:p>
                    <a:p>
                      <a:r>
                        <a:rPr lang="en-US" sz="1400" dirty="0" smtClean="0"/>
                        <a:t>(2002-2007)</a:t>
                      </a:r>
                      <a:endParaRPr lang="en-US" sz="1400" dirty="0"/>
                    </a:p>
                  </a:txBody>
                  <a:tcPr>
                    <a:solidFill>
                      <a:schemeClr val="accent1"/>
                    </a:solidFill>
                  </a:tcPr>
                </a:tc>
                <a:tc>
                  <a:txBody>
                    <a:bodyPr/>
                    <a:lstStyle/>
                    <a:p>
                      <a:r>
                        <a:rPr lang="en-US" sz="1400" dirty="0" smtClean="0"/>
                        <a:t>RCH-II</a:t>
                      </a:r>
                      <a:r>
                        <a:rPr lang="en-US" sz="1400" baseline="0" dirty="0" smtClean="0"/>
                        <a:t> </a:t>
                      </a:r>
                      <a:r>
                        <a:rPr lang="en-US" sz="1400" dirty="0" smtClean="0"/>
                        <a:t>GOALS (2005-2010)</a:t>
                      </a:r>
                      <a:endParaRPr lang="en-US" sz="1400" dirty="0"/>
                    </a:p>
                  </a:txBody>
                  <a:tcPr>
                    <a:solidFill>
                      <a:schemeClr val="accent1"/>
                    </a:solidFill>
                  </a:tcPr>
                </a:tc>
                <a:tc>
                  <a:txBody>
                    <a:bodyPr/>
                    <a:lstStyle/>
                    <a:p>
                      <a:r>
                        <a:rPr lang="en-US" sz="1400" dirty="0" smtClean="0"/>
                        <a:t>NPP-2000 GOALS</a:t>
                      </a:r>
                    </a:p>
                    <a:p>
                      <a:r>
                        <a:rPr lang="en-US" sz="1400" dirty="0" smtClean="0"/>
                        <a:t>(BY 2010)</a:t>
                      </a:r>
                      <a:endParaRPr lang="en-US" sz="1400" dirty="0"/>
                    </a:p>
                  </a:txBody>
                  <a:tcPr>
                    <a:solidFill>
                      <a:schemeClr val="accent1"/>
                    </a:solidFill>
                  </a:tcPr>
                </a:tc>
                <a:tc>
                  <a:txBody>
                    <a:bodyPr/>
                    <a:lstStyle/>
                    <a:p>
                      <a:r>
                        <a:rPr lang="en-US" sz="1400" dirty="0" smtClean="0"/>
                        <a:t>MILLENIUM  DEVELOPMENT GOALS</a:t>
                      </a:r>
                      <a:endParaRPr lang="en-US" sz="1400" dirty="0"/>
                    </a:p>
                  </a:txBody>
                  <a:tcPr>
                    <a:solidFill>
                      <a:schemeClr val="accent1"/>
                    </a:solidFill>
                  </a:tcPr>
                </a:tc>
              </a:tr>
              <a:tr h="533399">
                <a:tc>
                  <a:txBody>
                    <a:bodyPr/>
                    <a:lstStyle/>
                    <a:p>
                      <a:r>
                        <a:rPr lang="en-US" sz="1400" dirty="0" smtClean="0"/>
                        <a:t>Infant</a:t>
                      </a:r>
                      <a:r>
                        <a:rPr lang="en-US" sz="1400" baseline="0" dirty="0" smtClean="0"/>
                        <a:t> Mortality Rate</a:t>
                      </a:r>
                      <a:endParaRPr lang="en-US" sz="1400" dirty="0"/>
                    </a:p>
                  </a:txBody>
                  <a:tcPr/>
                </a:tc>
                <a:tc>
                  <a:txBody>
                    <a:bodyPr/>
                    <a:lstStyle/>
                    <a:p>
                      <a:r>
                        <a:rPr lang="en-US" sz="1400" dirty="0" smtClean="0"/>
                        <a:t>&lt;45/1000</a:t>
                      </a:r>
                      <a:endParaRPr lang="en-US" sz="1400" dirty="0"/>
                    </a:p>
                  </a:txBody>
                  <a:tcPr/>
                </a:tc>
                <a:tc>
                  <a:txBody>
                    <a:bodyPr/>
                    <a:lstStyle/>
                    <a:p>
                      <a:r>
                        <a:rPr lang="en-US" sz="1400" dirty="0" smtClean="0"/>
                        <a:t>&lt;30/1000</a:t>
                      </a:r>
                      <a:endParaRPr lang="en-US" sz="1400" dirty="0"/>
                    </a:p>
                  </a:txBody>
                  <a:tcPr/>
                </a:tc>
                <a:tc>
                  <a:txBody>
                    <a:bodyPr/>
                    <a:lstStyle/>
                    <a:p>
                      <a:r>
                        <a:rPr lang="en-US" sz="1400" dirty="0" smtClean="0"/>
                        <a:t>&lt;30/1000</a:t>
                      </a:r>
                      <a:endParaRPr lang="en-US" sz="1400" dirty="0"/>
                    </a:p>
                  </a:txBody>
                  <a:tcPr/>
                </a:tc>
                <a:tc>
                  <a:txBody>
                    <a:bodyPr/>
                    <a:lstStyle/>
                    <a:p>
                      <a:r>
                        <a:rPr lang="en-US" sz="1400" dirty="0" smtClean="0"/>
                        <a:t>-</a:t>
                      </a:r>
                      <a:endParaRPr lang="en-US" sz="1400" dirty="0"/>
                    </a:p>
                  </a:txBody>
                  <a:tcPr/>
                </a:tc>
              </a:tr>
              <a:tr h="990600">
                <a:tc>
                  <a:txBody>
                    <a:bodyPr/>
                    <a:lstStyle/>
                    <a:p>
                      <a:r>
                        <a:rPr lang="en-US" sz="1400" dirty="0" smtClean="0"/>
                        <a:t>Under Five Mortality</a:t>
                      </a:r>
                      <a:endParaRPr lang="en-US" sz="1400" dirty="0"/>
                    </a:p>
                  </a:txBody>
                  <a:tcPr/>
                </a:tc>
                <a:tc>
                  <a:txBody>
                    <a:bodyPr/>
                    <a:lstStyle/>
                    <a:p>
                      <a:r>
                        <a:rPr lang="en-US" sz="1400" dirty="0" smtClean="0"/>
                        <a:t>-</a:t>
                      </a:r>
                      <a:endParaRPr lang="en-US" sz="1400" dirty="0"/>
                    </a:p>
                  </a:txBody>
                  <a:tcPr/>
                </a:tc>
                <a:tc>
                  <a:txBody>
                    <a:bodyPr/>
                    <a:lstStyle/>
                    <a:p>
                      <a:r>
                        <a:rPr lang="en-US" sz="1400" dirty="0" smtClean="0"/>
                        <a:t>-</a:t>
                      </a:r>
                      <a:endParaRPr lang="en-US" sz="1400" dirty="0"/>
                    </a:p>
                  </a:txBody>
                  <a:tcPr/>
                </a:tc>
                <a:tc>
                  <a:txBody>
                    <a:bodyPr/>
                    <a:lstStyle/>
                    <a:p>
                      <a:r>
                        <a:rPr lang="en-US" sz="1400" dirty="0" smtClean="0"/>
                        <a:t>-</a:t>
                      </a:r>
                      <a:endParaRPr lang="en-US" sz="1400" dirty="0"/>
                    </a:p>
                  </a:txBody>
                  <a:tcPr/>
                </a:tc>
                <a:tc>
                  <a:txBody>
                    <a:bodyPr/>
                    <a:lstStyle/>
                    <a:p>
                      <a:r>
                        <a:rPr lang="en-US" sz="1400" dirty="0" smtClean="0"/>
                        <a:t>Reduce</a:t>
                      </a:r>
                      <a:r>
                        <a:rPr lang="en-US" sz="1400" baseline="0" dirty="0" smtClean="0"/>
                        <a:t> by 2/3  from 1990 levels by 2015</a:t>
                      </a:r>
                      <a:endParaRPr lang="en-US" sz="1400" dirty="0"/>
                    </a:p>
                  </a:txBody>
                  <a:tcPr/>
                </a:tc>
              </a:tr>
              <a:tr h="762001">
                <a:tc>
                  <a:txBody>
                    <a:bodyPr/>
                    <a:lstStyle/>
                    <a:p>
                      <a:r>
                        <a:rPr lang="en-US" sz="1400" dirty="0" smtClean="0"/>
                        <a:t>Maternal Mortality Ratio</a:t>
                      </a:r>
                      <a:endParaRPr lang="en-US" sz="1400" dirty="0"/>
                    </a:p>
                  </a:txBody>
                  <a:tcPr/>
                </a:tc>
                <a:tc>
                  <a:txBody>
                    <a:bodyPr/>
                    <a:lstStyle/>
                    <a:p>
                      <a:r>
                        <a:rPr lang="en-US" sz="1400" dirty="0" smtClean="0"/>
                        <a:t>200/100000</a:t>
                      </a:r>
                      <a:endParaRPr lang="en-US" sz="1400" dirty="0"/>
                    </a:p>
                  </a:txBody>
                  <a:tcPr/>
                </a:tc>
                <a:tc>
                  <a:txBody>
                    <a:bodyPr/>
                    <a:lstStyle/>
                    <a:p>
                      <a:r>
                        <a:rPr lang="en-US" sz="1400" dirty="0" smtClean="0"/>
                        <a:t>&lt;100/100000</a:t>
                      </a:r>
                      <a:endParaRPr lang="en-US" sz="1400" dirty="0"/>
                    </a:p>
                  </a:txBody>
                  <a:tcPr/>
                </a:tc>
                <a:tc>
                  <a:txBody>
                    <a:bodyPr/>
                    <a:lstStyle/>
                    <a:p>
                      <a:r>
                        <a:rPr lang="en-US" sz="1400" dirty="0" smtClean="0"/>
                        <a:t>&lt;100/100000</a:t>
                      </a:r>
                      <a:endParaRPr lang="en-US" sz="1400" dirty="0"/>
                    </a:p>
                  </a:txBody>
                  <a:tcPr/>
                </a:tc>
                <a:tc>
                  <a:txBody>
                    <a:bodyPr/>
                    <a:lstStyle/>
                    <a:p>
                      <a:r>
                        <a:rPr lang="en-US" sz="1400" dirty="0" smtClean="0"/>
                        <a:t>Reduce by ¾ from 1990 levels by 2015</a:t>
                      </a:r>
                      <a:endParaRPr lang="en-US" sz="1400" dirty="0"/>
                    </a:p>
                  </a:txBody>
                  <a:tcPr/>
                </a:tc>
              </a:tr>
              <a:tr h="533399">
                <a:tc>
                  <a:txBody>
                    <a:bodyPr/>
                    <a:lstStyle/>
                    <a:p>
                      <a:r>
                        <a:rPr lang="en-US" sz="1400" dirty="0" smtClean="0"/>
                        <a:t>Total Fertility</a:t>
                      </a:r>
                      <a:r>
                        <a:rPr lang="en-US" sz="1400" baseline="0" dirty="0" smtClean="0"/>
                        <a:t> Rate</a:t>
                      </a:r>
                      <a:endParaRPr lang="en-US" sz="1400" dirty="0"/>
                    </a:p>
                  </a:txBody>
                  <a:tcPr/>
                </a:tc>
                <a:tc>
                  <a:txBody>
                    <a:bodyPr/>
                    <a:lstStyle/>
                    <a:p>
                      <a:r>
                        <a:rPr lang="en-US" sz="1400" dirty="0" smtClean="0"/>
                        <a:t>2.3</a:t>
                      </a:r>
                      <a:endParaRPr lang="en-US" sz="1400" dirty="0"/>
                    </a:p>
                  </a:txBody>
                  <a:tcPr/>
                </a:tc>
                <a:tc>
                  <a:txBody>
                    <a:bodyPr/>
                    <a:lstStyle/>
                    <a:p>
                      <a:r>
                        <a:rPr lang="en-US" sz="1400" dirty="0" smtClean="0"/>
                        <a:t>2.1</a:t>
                      </a:r>
                      <a:endParaRPr lang="en-US" sz="1400" dirty="0"/>
                    </a:p>
                  </a:txBody>
                  <a:tcPr/>
                </a:tc>
                <a:tc>
                  <a:txBody>
                    <a:bodyPr/>
                    <a:lstStyle/>
                    <a:p>
                      <a:r>
                        <a:rPr lang="en-US" sz="1400" dirty="0" smtClean="0"/>
                        <a:t>2.1</a:t>
                      </a:r>
                      <a:endParaRPr lang="en-US" sz="1400" dirty="0"/>
                    </a:p>
                  </a:txBody>
                  <a:tcPr/>
                </a:tc>
                <a:tc>
                  <a:txBody>
                    <a:bodyPr/>
                    <a:lstStyle/>
                    <a:p>
                      <a:r>
                        <a:rPr lang="en-US" sz="1400" dirty="0" smtClean="0"/>
                        <a:t>-</a:t>
                      </a:r>
                      <a:endParaRPr lang="en-US" sz="1400" dirty="0"/>
                    </a:p>
                  </a:txBody>
                  <a:tcPr/>
                </a:tc>
              </a:tr>
              <a:tr h="533399">
                <a:tc>
                  <a:txBody>
                    <a:bodyPr/>
                    <a:lstStyle/>
                    <a:p>
                      <a:r>
                        <a:rPr lang="en-US" sz="1400" dirty="0" smtClean="0"/>
                        <a:t>Couple Protection Rate</a:t>
                      </a:r>
                      <a:endParaRPr lang="en-US" sz="1400" dirty="0"/>
                    </a:p>
                  </a:txBody>
                  <a:tcPr/>
                </a:tc>
                <a:tc>
                  <a:txBody>
                    <a:bodyPr/>
                    <a:lstStyle/>
                    <a:p>
                      <a:r>
                        <a:rPr lang="en-US" sz="1400" dirty="0" smtClean="0"/>
                        <a:t>65%</a:t>
                      </a:r>
                      <a:endParaRPr lang="en-US" sz="1400" dirty="0"/>
                    </a:p>
                  </a:txBody>
                  <a:tcPr/>
                </a:tc>
                <a:tc>
                  <a:txBody>
                    <a:bodyPr/>
                    <a:lstStyle/>
                    <a:p>
                      <a:r>
                        <a:rPr lang="en-US" sz="1400" dirty="0" smtClean="0"/>
                        <a:t>65%</a:t>
                      </a:r>
                      <a:endParaRPr lang="en-US" sz="1400" dirty="0"/>
                    </a:p>
                  </a:txBody>
                  <a:tcPr/>
                </a:tc>
                <a:tc>
                  <a:txBody>
                    <a:bodyPr/>
                    <a:lstStyle/>
                    <a:p>
                      <a:r>
                        <a:rPr lang="en-US" sz="1400" dirty="0" smtClean="0"/>
                        <a:t>100%</a:t>
                      </a:r>
                      <a:endParaRPr lang="en-US" sz="1400" dirty="0"/>
                    </a:p>
                  </a:txBody>
                  <a:tcPr/>
                </a:tc>
                <a:tc>
                  <a:txBody>
                    <a:bodyPr/>
                    <a:lstStyle/>
                    <a:p>
                      <a:r>
                        <a:rPr lang="en-US" sz="1400" dirty="0" smtClean="0"/>
                        <a:t>-</a:t>
                      </a:r>
                      <a:endParaRPr lang="en-US" sz="1400" dirty="0"/>
                    </a:p>
                  </a:txBody>
                  <a:tcPr/>
                </a:tc>
              </a:tr>
            </a:tbl>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9600"/>
          </a:xfrm>
        </p:spPr>
        <p:txBody>
          <a:bodyPr/>
          <a:lstStyle/>
          <a:p>
            <a:r>
              <a:rPr lang="en-US" sz="2400" dirty="0" smtClean="0">
                <a:latin typeface="Times New Roman" pitchFamily="18" charset="0"/>
                <a:cs typeface="Times New Roman" pitchFamily="18" charset="0"/>
              </a:rPr>
              <a:t>CONCLUSION</a:t>
            </a:r>
            <a:endParaRPr lang="en-US" sz="2400"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1371600"/>
            <a:ext cx="8229600" cy="4754563"/>
          </a:xfrm>
        </p:spPr>
        <p:txBody>
          <a:bodyPr/>
          <a:lstStyle/>
          <a:p>
            <a:r>
              <a:rPr lang="en-US" sz="2000" dirty="0" smtClean="0">
                <a:latin typeface="Times New Roman" pitchFamily="18" charset="0"/>
                <a:cs typeface="Times New Roman" pitchFamily="18" charset="0"/>
              </a:rPr>
              <a:t>In the new millennium nations are judged by the well being of their people- their level of health, education, nutrition, civil and political liberties, provisions for vulnerable and disadvantaged.</a:t>
            </a:r>
          </a:p>
          <a:p>
            <a:pPr>
              <a:buNone/>
            </a:pP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In India, vast majority of the population would become assets, if they are given means to lead a healthy and economically productive life.</a:t>
            </a:r>
          </a:p>
          <a:p>
            <a:pPr>
              <a:buNone/>
            </a:pP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Population stabilization is an inter-</a:t>
            </a:r>
            <a:r>
              <a:rPr lang="en-US" sz="2000" dirty="0" err="1" smtClean="0">
                <a:latin typeface="Times New Roman" pitchFamily="18" charset="0"/>
                <a:cs typeface="Times New Roman" pitchFamily="18" charset="0"/>
              </a:rPr>
              <a:t>sectoral</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endeavour</a:t>
            </a:r>
            <a:r>
              <a:rPr lang="en-US" sz="2000" dirty="0" smtClean="0">
                <a:latin typeface="Times New Roman" pitchFamily="18" charset="0"/>
                <a:cs typeface="Times New Roman" pitchFamily="18" charset="0"/>
              </a:rPr>
              <a:t>, and would be successful only if the action plan contained in the NPP-2000 is pursued as a national movement.</a:t>
            </a:r>
          </a:p>
          <a:p>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r>
              <a:rPr lang="en-US" sz="2000" dirty="0" smtClean="0">
                <a:latin typeface="Times New Roman" pitchFamily="18" charset="0"/>
                <a:cs typeface="Times New Roman" pitchFamily="18" charset="0"/>
              </a:rPr>
              <a:t>REFERENCES:</a:t>
            </a:r>
          </a:p>
          <a:p>
            <a:pPr>
              <a:buNone/>
            </a:pPr>
            <a:r>
              <a:rPr lang="en-US" sz="2000" b="1" dirty="0" smtClean="0">
                <a:latin typeface="Times New Roman" pitchFamily="18" charset="0"/>
                <a:cs typeface="Times New Roman" pitchFamily="18" charset="0"/>
              </a:rPr>
              <a:t> </a:t>
            </a:r>
            <a:endParaRPr lang="en-US" sz="2000" dirty="0" smtClean="0">
              <a:latin typeface="Times New Roman" pitchFamily="18" charset="0"/>
              <a:cs typeface="Times New Roman" pitchFamily="18" charset="0"/>
            </a:endParaRPr>
          </a:p>
          <a:p>
            <a:pPr lvl="2">
              <a:buFont typeface="Wingdings" pitchFamily="2" charset="2"/>
              <a:buChar char="§"/>
            </a:pPr>
            <a:r>
              <a:rPr lang="en-US" sz="1200" dirty="0" smtClean="0">
                <a:latin typeface="Times New Roman" pitchFamily="18" charset="0"/>
                <a:cs typeface="Times New Roman" pitchFamily="18" charset="0"/>
              </a:rPr>
              <a:t>National Health Policy Document, New Delhi, 2000. Govt. of India. Ministry of Health and Family Welfare.</a:t>
            </a:r>
          </a:p>
          <a:p>
            <a:pPr lvl="2">
              <a:buFont typeface="Wingdings" pitchFamily="2" charset="2"/>
              <a:buChar char="§"/>
            </a:pPr>
            <a:r>
              <a:rPr lang="en-US" sz="1200" dirty="0" smtClean="0">
                <a:latin typeface="Times New Roman" pitchFamily="18" charset="0"/>
                <a:cs typeface="Times New Roman" pitchFamily="18" charset="0"/>
              </a:rPr>
              <a:t>Eleventh Five Year Plan 2007-2012. Planning </a:t>
            </a:r>
            <a:r>
              <a:rPr lang="en-US" sz="1200" dirty="0" err="1" smtClean="0">
                <a:latin typeface="Times New Roman" pitchFamily="18" charset="0"/>
                <a:cs typeface="Times New Roman" pitchFamily="18" charset="0"/>
              </a:rPr>
              <a:t>Commission,Govt</a:t>
            </a:r>
            <a:r>
              <a:rPr lang="en-US" sz="1200" dirty="0" smtClean="0">
                <a:latin typeface="Times New Roman" pitchFamily="18" charset="0"/>
                <a:cs typeface="Times New Roman" pitchFamily="18" charset="0"/>
              </a:rPr>
              <a:t>. of India, New Delhi.</a:t>
            </a:r>
          </a:p>
          <a:p>
            <a:pPr lvl="2">
              <a:buFont typeface="Wingdings" pitchFamily="2" charset="2"/>
              <a:buChar char="§"/>
            </a:pPr>
            <a:r>
              <a:rPr lang="en-US" sz="1200" dirty="0" err="1" smtClean="0">
                <a:latin typeface="Times New Roman" pitchFamily="18" charset="0"/>
                <a:cs typeface="Times New Roman" pitchFamily="18" charset="0"/>
              </a:rPr>
              <a:t>Agarwal</a:t>
            </a:r>
            <a:r>
              <a:rPr lang="en-US" sz="1200" dirty="0" smtClean="0">
                <a:latin typeface="Times New Roman" pitchFamily="18" charset="0"/>
                <a:cs typeface="Times New Roman" pitchFamily="18" charset="0"/>
              </a:rPr>
              <a:t> S. Public Health and Community Medicine Related Policies in India. Textbook of Public Health and Community Medicine, Dept of Community Medicine, AFMC, </a:t>
            </a:r>
            <a:r>
              <a:rPr lang="en-US" sz="1200" dirty="0" err="1" smtClean="0">
                <a:latin typeface="Times New Roman" pitchFamily="18" charset="0"/>
                <a:cs typeface="Times New Roman" pitchFamily="18" charset="0"/>
              </a:rPr>
              <a:t>Pune</a:t>
            </a:r>
            <a:r>
              <a:rPr lang="en-US" sz="1200" dirty="0" smtClean="0">
                <a:latin typeface="Times New Roman" pitchFamily="18" charset="0"/>
                <a:cs typeface="Times New Roman" pitchFamily="18" charset="0"/>
              </a:rPr>
              <a:t> in collaboration with WHO, India office, New Delhi; 1</a:t>
            </a:r>
            <a:r>
              <a:rPr lang="en-US" sz="1200" baseline="30000" dirty="0" smtClean="0">
                <a:latin typeface="Times New Roman" pitchFamily="18" charset="0"/>
                <a:cs typeface="Times New Roman" pitchFamily="18" charset="0"/>
              </a:rPr>
              <a:t>st</a:t>
            </a:r>
            <a:r>
              <a:rPr lang="en-US" sz="1200" dirty="0" smtClean="0">
                <a:latin typeface="Times New Roman" pitchFamily="18" charset="0"/>
                <a:cs typeface="Times New Roman" pitchFamily="18" charset="0"/>
              </a:rPr>
              <a:t> edition,2009.</a:t>
            </a:r>
          </a:p>
          <a:p>
            <a:pPr lvl="2">
              <a:buFont typeface="Wingdings" pitchFamily="2" charset="2"/>
              <a:buChar char="§"/>
            </a:pPr>
            <a:r>
              <a:rPr lang="en-US" sz="1200" dirty="0" err="1" smtClean="0">
                <a:latin typeface="Times New Roman" pitchFamily="18" charset="0"/>
                <a:cs typeface="Times New Roman" pitchFamily="18" charset="0"/>
              </a:rPr>
              <a:t>Visaria</a:t>
            </a:r>
            <a:r>
              <a:rPr lang="en-US" sz="1200" dirty="0" smtClean="0">
                <a:latin typeface="Times New Roman" pitchFamily="18" charset="0"/>
                <a:cs typeface="Times New Roman" pitchFamily="18" charset="0"/>
              </a:rPr>
              <a:t> P, Chari V. India’s Population Policy and Family Planning Programme: Yesterday, Today and Tomorrow. Do Population Policies Matter? Fertility and Politics in Egypt, India, Kenya and Mexico; The Population Council, 1998.</a:t>
            </a:r>
          </a:p>
          <a:p>
            <a:pPr lvl="2">
              <a:buFont typeface="Wingdings" pitchFamily="2" charset="2"/>
              <a:buChar char="§"/>
            </a:pPr>
            <a:r>
              <a:rPr lang="en-US" sz="1200" u="sng" dirty="0" smtClean="0">
                <a:latin typeface="Times New Roman" pitchFamily="18" charset="0"/>
                <a:cs typeface="Times New Roman" pitchFamily="18" charset="0"/>
                <a:hlinkClick r:id="rId2"/>
              </a:rPr>
              <a:t>www.censusindia.gov.in/2011-common/CensusDataSummary.html</a:t>
            </a:r>
            <a:endParaRPr lang="en-US" sz="1200" dirty="0" smtClean="0">
              <a:latin typeface="Times New Roman" pitchFamily="18" charset="0"/>
              <a:cs typeface="Times New Roman" pitchFamily="18" charset="0"/>
            </a:endParaRPr>
          </a:p>
          <a:p>
            <a:pPr lvl="2">
              <a:buFont typeface="Wingdings" pitchFamily="2" charset="2"/>
              <a:buChar char="§"/>
            </a:pPr>
            <a:r>
              <a:rPr lang="en-US" sz="1200" u="sng" dirty="0" smtClean="0">
                <a:latin typeface="Times New Roman" pitchFamily="18" charset="0"/>
                <a:cs typeface="Times New Roman" pitchFamily="18" charset="0"/>
                <a:hlinkClick r:id="rId3"/>
              </a:rPr>
              <a:t>www.populationcommission.nic.in</a:t>
            </a:r>
            <a:endParaRPr lang="en-US" sz="1200" dirty="0" smtClean="0">
              <a:latin typeface="Times New Roman" pitchFamily="18" charset="0"/>
              <a:cs typeface="Times New Roman" pitchFamily="18" charset="0"/>
            </a:endParaRPr>
          </a:p>
          <a:p>
            <a:pPr lvl="2">
              <a:buFont typeface="Wingdings" pitchFamily="2" charset="2"/>
              <a:buChar char="§"/>
            </a:pPr>
            <a:r>
              <a:rPr lang="en-US" sz="1200" dirty="0" err="1" smtClean="0">
                <a:latin typeface="Times New Roman" pitchFamily="18" charset="0"/>
                <a:cs typeface="Times New Roman" pitchFamily="18" charset="0"/>
              </a:rPr>
              <a:t>Khadija</a:t>
            </a:r>
            <a:r>
              <a:rPr lang="en-US" sz="1200" dirty="0" smtClean="0">
                <a:latin typeface="Times New Roman" pitchFamily="18" charset="0"/>
                <a:cs typeface="Times New Roman" pitchFamily="18" charset="0"/>
              </a:rPr>
              <a:t> T. A Population Policy Transition: Human Rights and Population Politics in India during Emergency and at the present moment. Workshop “Population Politics and Reproductive Rights: State Intervention and Fertility Control.”</a:t>
            </a:r>
          </a:p>
          <a:p>
            <a:pPr lvl="2">
              <a:buFont typeface="Wingdings" pitchFamily="2" charset="2"/>
              <a:buChar char="§"/>
            </a:pPr>
            <a:r>
              <a:rPr lang="en-US" sz="1200" dirty="0" smtClean="0">
                <a:latin typeface="Times New Roman" pitchFamily="18" charset="0"/>
                <a:cs typeface="Times New Roman" pitchFamily="18" charset="0"/>
              </a:rPr>
              <a:t>Dr. Reddy MR. Integrating Population into Development: Emergence of State Population Policies in India.</a:t>
            </a:r>
          </a:p>
          <a:p>
            <a:pPr lvl="2">
              <a:buFont typeface="Wingdings" pitchFamily="2" charset="2"/>
              <a:buChar char="§"/>
            </a:pPr>
            <a:r>
              <a:rPr lang="en-US" sz="1200" dirty="0" smtClean="0">
                <a:latin typeface="Times New Roman" pitchFamily="18" charset="0"/>
                <a:cs typeface="Times New Roman" pitchFamily="18" charset="0"/>
              </a:rPr>
              <a:t>NRHM, Health and Population Policies. </a:t>
            </a:r>
            <a:r>
              <a:rPr lang="en-US" sz="1200" u="sng" dirty="0" smtClean="0">
                <a:latin typeface="Times New Roman" pitchFamily="18" charset="0"/>
                <a:cs typeface="Times New Roman" pitchFamily="18" charset="0"/>
                <a:hlinkClick r:id="rId4"/>
              </a:rPr>
              <a:t>www.mohfw.nic.in</a:t>
            </a:r>
            <a:endParaRPr lang="en-US" sz="1200" u="sng" dirty="0" smtClean="0">
              <a:latin typeface="Times New Roman" pitchFamily="18" charset="0"/>
              <a:cs typeface="Times New Roman" pitchFamily="18" charset="0"/>
            </a:endParaRPr>
          </a:p>
          <a:p>
            <a:pPr lvl="2">
              <a:buFont typeface="Wingdings" pitchFamily="2" charset="2"/>
              <a:buChar char="§"/>
            </a:pPr>
            <a:r>
              <a:rPr lang="en-US" sz="1200" u="sng" dirty="0" smtClean="0">
                <a:latin typeface="Times New Roman" pitchFamily="18" charset="0"/>
                <a:cs typeface="Times New Roman" pitchFamily="18" charset="0"/>
                <a:hlinkClick r:id="rId5"/>
              </a:rPr>
              <a:t>www.maha-arogya.co.in/policies</a:t>
            </a:r>
            <a:endParaRPr lang="en-US" sz="1200" u="sng" dirty="0" smtClean="0">
              <a:latin typeface="Times New Roman" pitchFamily="18" charset="0"/>
              <a:cs typeface="Times New Roman" pitchFamily="18" charset="0"/>
            </a:endParaRPr>
          </a:p>
          <a:p>
            <a:pPr lvl="2">
              <a:buFont typeface="Wingdings" pitchFamily="2" charset="2"/>
              <a:buChar char="§"/>
            </a:pPr>
            <a:endParaRPr lang="en-US" sz="1200" dirty="0" smtClean="0">
              <a:latin typeface="Times New Roman" pitchFamily="18" charset="0"/>
              <a:cs typeface="Times New Roman" pitchFamily="18" charset="0"/>
            </a:endParaRPr>
          </a:p>
          <a:p>
            <a:pPr>
              <a:buFont typeface="Wingdings" pitchFamily="2" charset="2"/>
              <a:buChar char="§"/>
            </a:pPr>
            <a:r>
              <a:rPr lang="en-US" sz="1200" dirty="0" smtClean="0">
                <a:latin typeface="Times New Roman" pitchFamily="18" charset="0"/>
                <a:cs typeface="Times New Roman" pitchFamily="18" charset="0"/>
              </a:rPr>
              <a:t> </a:t>
            </a:r>
          </a:p>
          <a:p>
            <a:endParaRPr lang="en-US" sz="11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52400"/>
            <a:ext cx="5181600" cy="838200"/>
          </a:xfrm>
        </p:spPr>
        <p:txBody>
          <a:bodyPr>
            <a:normAutofit/>
          </a:bodyPr>
          <a:lstStyle/>
          <a:p>
            <a:r>
              <a:rPr lang="en-US" sz="2400" dirty="0" smtClean="0">
                <a:latin typeface="Times New Roman" pitchFamily="18" charset="0"/>
                <a:cs typeface="Times New Roman" pitchFamily="18" charset="0"/>
              </a:rPr>
              <a:t>WHAT IS POPULATION POLICY?</a:t>
            </a:r>
            <a:endParaRPr lang="en-US" sz="2400" dirty="0"/>
          </a:p>
        </p:txBody>
      </p:sp>
      <p:sp>
        <p:nvSpPr>
          <p:cNvPr id="3" name="Content Placeholder 2"/>
          <p:cNvSpPr>
            <a:spLocks noGrp="1"/>
          </p:cNvSpPr>
          <p:nvPr>
            <p:ph sz="quarter" idx="1"/>
          </p:nvPr>
        </p:nvSpPr>
        <p:spPr>
          <a:xfrm>
            <a:off x="457200" y="1447800"/>
            <a:ext cx="8229600" cy="4876800"/>
          </a:xfrm>
        </p:spPr>
        <p:txBody>
          <a:bodyPr>
            <a:normAutofit/>
          </a:bodyPr>
          <a:lstStyle/>
          <a:p>
            <a:pPr>
              <a:buNone/>
            </a:pPr>
            <a:endParaRPr lang="en-US" sz="24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Measures formulated by a range of social institutions including Government which may influence the size, distribution or composition of human population (Driver,1972).</a:t>
            </a:r>
          </a:p>
          <a:p>
            <a:pPr>
              <a:buNone/>
            </a:pP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A deliberate effort by a national government to influence the demographic variables like fertility, mortality and migration (</a:t>
            </a:r>
            <a:r>
              <a:rPr lang="en-US" sz="2000" dirty="0" err="1" smtClean="0">
                <a:latin typeface="Times New Roman" pitchFamily="18" charset="0"/>
                <a:cs typeface="Times New Roman" pitchFamily="18" charset="0"/>
              </a:rPr>
              <a:t>Organski</a:t>
            </a:r>
            <a:r>
              <a:rPr lang="en-US" sz="2000" dirty="0" smtClean="0">
                <a:latin typeface="Times New Roman" pitchFamily="18" charset="0"/>
                <a:cs typeface="Times New Roman" pitchFamily="18" charset="0"/>
              </a:rPr>
              <a:t> &amp; Organski,1961)</a:t>
            </a:r>
          </a:p>
          <a:p>
            <a:pPr>
              <a:buNone/>
            </a:pP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A set of Coordinated laws aimed at reaching some demographic goal (Biurgeois-Pichat,1974)</a:t>
            </a:r>
          </a:p>
          <a:p>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normAutofit/>
          </a:bodyPr>
          <a:lstStyle/>
          <a:p>
            <a:r>
              <a:rPr lang="en-US" sz="2000" dirty="0" smtClean="0">
                <a:cs typeface="Times New Roman" pitchFamily="18" charset="0"/>
              </a:rPr>
              <a:t>WHY THERE IS A NEED FOR POPULATION  POLICY IN INDIA?</a:t>
            </a:r>
            <a:endParaRPr lang="en-US" sz="2000" dirty="0">
              <a:cs typeface="Times New Roman" pitchFamily="18" charset="0"/>
            </a:endParaRPr>
          </a:p>
        </p:txBody>
      </p:sp>
      <p:pic>
        <p:nvPicPr>
          <p:cNvPr id="4" name="Content Placeholder 3" descr="divide"/>
          <p:cNvPicPr>
            <a:picLocks noGrp="1" noChangeAspect="1" noChangeArrowheads="1"/>
          </p:cNvPicPr>
          <p:nvPr>
            <p:ph sz="quarter" idx="1"/>
          </p:nvPr>
        </p:nvPicPr>
        <p:blipFill>
          <a:blip r:embed="rId2"/>
          <a:srcRect/>
          <a:stretch>
            <a:fillRect/>
          </a:stretch>
        </p:blipFill>
        <p:spPr>
          <a:xfrm>
            <a:off x="609600" y="1524000"/>
            <a:ext cx="7848600" cy="472440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a:bodyPr>
          <a:lstStyle/>
          <a:p>
            <a:r>
              <a:rPr lang="en-US" sz="2000" dirty="0" smtClean="0"/>
              <a:t>NEED FOR POPULATION POLICY IN INDIA</a:t>
            </a:r>
            <a:endParaRPr lang="en-US" sz="2000" dirty="0"/>
          </a:p>
        </p:txBody>
      </p:sp>
      <p:sp>
        <p:nvSpPr>
          <p:cNvPr id="3" name="Content Placeholder 2"/>
          <p:cNvSpPr>
            <a:spLocks noGrp="1"/>
          </p:cNvSpPr>
          <p:nvPr>
            <p:ph sz="quarter" idx="1"/>
          </p:nvPr>
        </p:nvSpPr>
        <p:spPr>
          <a:xfrm>
            <a:off x="457200" y="1371600"/>
            <a:ext cx="8229600" cy="4754563"/>
          </a:xfrm>
        </p:spPr>
        <p:txBody>
          <a:bodyPr>
            <a:normAutofit/>
          </a:bodyPr>
          <a:lstStyle/>
          <a:p>
            <a:pPr lvl="0" algn="just"/>
            <a:r>
              <a:rPr lang="en-US" sz="2000" dirty="0" smtClean="0">
                <a:latin typeface="Times New Roman" pitchFamily="18" charset="0"/>
                <a:cs typeface="Times New Roman" pitchFamily="18" charset="0"/>
              </a:rPr>
              <a:t>On 11</a:t>
            </a:r>
            <a:r>
              <a:rPr lang="en-US" sz="2000" baseline="30000" dirty="0" smtClean="0">
                <a:latin typeface="Times New Roman" pitchFamily="18" charset="0"/>
                <a:cs typeface="Times New Roman" pitchFamily="18" charset="0"/>
              </a:rPr>
              <a:t>th</a:t>
            </a:r>
            <a:r>
              <a:rPr lang="en-US" sz="2000" dirty="0" smtClean="0">
                <a:latin typeface="Times New Roman" pitchFamily="18" charset="0"/>
                <a:cs typeface="Times New Roman" pitchFamily="18" charset="0"/>
              </a:rPr>
              <a:t> May, 2000, India had </a:t>
            </a:r>
            <a:r>
              <a:rPr lang="en-US" sz="2000" dirty="0" smtClean="0">
                <a:solidFill>
                  <a:srgbClr val="C00000"/>
                </a:solidFill>
                <a:latin typeface="Times New Roman" pitchFamily="18" charset="0"/>
                <a:cs typeface="Times New Roman" pitchFamily="18" charset="0"/>
              </a:rPr>
              <a:t>1 billion  </a:t>
            </a:r>
            <a:r>
              <a:rPr lang="en-US" sz="2000" dirty="0" smtClean="0">
                <a:latin typeface="Times New Roman" pitchFamily="18" charset="0"/>
                <a:cs typeface="Times New Roman" pitchFamily="18" charset="0"/>
              </a:rPr>
              <a:t>(100 </a:t>
            </a:r>
            <a:r>
              <a:rPr lang="en-US" sz="2000" dirty="0" err="1" smtClean="0">
                <a:latin typeface="Times New Roman" pitchFamily="18" charset="0"/>
                <a:cs typeface="Times New Roman" pitchFamily="18" charset="0"/>
              </a:rPr>
              <a:t>crores</a:t>
            </a:r>
            <a:r>
              <a:rPr lang="en-US" sz="2000" dirty="0" smtClean="0">
                <a:latin typeface="Times New Roman" pitchFamily="18" charset="0"/>
                <a:cs typeface="Times New Roman" pitchFamily="18" charset="0"/>
              </a:rPr>
              <a:t>) people, i.e., </a:t>
            </a:r>
            <a:r>
              <a:rPr lang="en-US" sz="2000" dirty="0" smtClean="0">
                <a:solidFill>
                  <a:srgbClr val="C00000"/>
                </a:solidFill>
                <a:latin typeface="Times New Roman" pitchFamily="18" charset="0"/>
                <a:cs typeface="Times New Roman" pitchFamily="18" charset="0"/>
              </a:rPr>
              <a:t>16</a:t>
            </a:r>
            <a:r>
              <a:rPr lang="en-US" sz="2000" dirty="0" smtClean="0">
                <a:latin typeface="Times New Roman" pitchFamily="18" charset="0"/>
                <a:cs typeface="Times New Roman" pitchFamily="18" charset="0"/>
              </a:rPr>
              <a:t> percent of the world’s population on </a:t>
            </a:r>
            <a:r>
              <a:rPr lang="en-US" sz="2000" dirty="0" smtClean="0">
                <a:solidFill>
                  <a:srgbClr val="C00000"/>
                </a:solidFill>
                <a:latin typeface="Times New Roman" pitchFamily="18" charset="0"/>
                <a:cs typeface="Times New Roman" pitchFamily="18" charset="0"/>
              </a:rPr>
              <a:t>2.4</a:t>
            </a:r>
            <a:r>
              <a:rPr lang="en-US" sz="2000" dirty="0" smtClean="0">
                <a:solidFill>
                  <a:srgbClr val="FF0000"/>
                </a:solidFill>
                <a:latin typeface="Times New Roman" pitchFamily="18" charset="0"/>
                <a:cs typeface="Times New Roman" pitchFamily="18" charset="0"/>
              </a:rPr>
              <a:t> </a:t>
            </a:r>
            <a:r>
              <a:rPr lang="en-US" sz="2000" dirty="0" smtClean="0">
                <a:latin typeface="Times New Roman" pitchFamily="18" charset="0"/>
                <a:cs typeface="Times New Roman" pitchFamily="18" charset="0"/>
              </a:rPr>
              <a:t>percent of the globe’s land area.</a:t>
            </a:r>
          </a:p>
          <a:p>
            <a:pPr lvl="0" algn="just">
              <a:buNone/>
            </a:pPr>
            <a:endParaRPr lang="en-US" sz="2000" dirty="0" smtClean="0">
              <a:latin typeface="Times New Roman" pitchFamily="18" charset="0"/>
              <a:cs typeface="Times New Roman" pitchFamily="18" charset="0"/>
            </a:endParaRPr>
          </a:p>
          <a:p>
            <a:pPr lvl="0" algn="just"/>
            <a:r>
              <a:rPr lang="en-US" sz="2000" dirty="0" smtClean="0">
                <a:latin typeface="Times New Roman" pitchFamily="18" charset="0"/>
                <a:cs typeface="Times New Roman" pitchFamily="18" charset="0"/>
              </a:rPr>
              <a:t> If current trends continue, India may overtake China by 2045, to become the most populous country in the world.</a:t>
            </a:r>
          </a:p>
          <a:p>
            <a:pPr lvl="0" algn="just"/>
            <a:endParaRPr lang="en-US" sz="2000" dirty="0" smtClean="0">
              <a:latin typeface="Times New Roman" pitchFamily="18" charset="0"/>
              <a:cs typeface="Times New Roman" pitchFamily="18" charset="0"/>
            </a:endParaRPr>
          </a:p>
          <a:p>
            <a:pPr lvl="0" algn="just"/>
            <a:r>
              <a:rPr lang="en-US" sz="2000" dirty="0" smtClean="0">
                <a:latin typeface="Times New Roman" pitchFamily="18" charset="0"/>
                <a:cs typeface="Times New Roman" pitchFamily="18" charset="0"/>
              </a:rPr>
              <a:t> Global population  : ↑  </a:t>
            </a:r>
            <a:r>
              <a:rPr lang="en-US" sz="2000" dirty="0" smtClean="0">
                <a:solidFill>
                  <a:srgbClr val="C00000"/>
                </a:solidFill>
                <a:latin typeface="Times New Roman" pitchFamily="18" charset="0"/>
                <a:cs typeface="Times New Roman" pitchFamily="18" charset="0"/>
              </a:rPr>
              <a:t>3 folds </a:t>
            </a:r>
            <a:r>
              <a:rPr lang="en-US" sz="2000" dirty="0" smtClean="0">
                <a:latin typeface="Times New Roman" pitchFamily="18" charset="0"/>
                <a:cs typeface="Times New Roman" pitchFamily="18" charset="0"/>
              </a:rPr>
              <a:t>during this century (from 2 to 6 billion) </a:t>
            </a:r>
          </a:p>
          <a:p>
            <a:pPr lvl="0" algn="just">
              <a:buNone/>
            </a:pPr>
            <a:endParaRPr lang="en-US" sz="2000" dirty="0" smtClean="0">
              <a:latin typeface="Times New Roman" pitchFamily="18" charset="0"/>
              <a:cs typeface="Times New Roman" pitchFamily="18" charset="0"/>
            </a:endParaRPr>
          </a:p>
          <a:p>
            <a:pPr lvl="0" algn="just"/>
            <a:r>
              <a:rPr lang="en-US" sz="2000" dirty="0" smtClean="0">
                <a:latin typeface="Times New Roman" pitchFamily="18" charset="0"/>
                <a:cs typeface="Times New Roman" pitchFamily="18" charset="0"/>
              </a:rPr>
              <a:t>Population of India : ↑ </a:t>
            </a:r>
            <a:r>
              <a:rPr lang="en-US" sz="2000" dirty="0" smtClean="0">
                <a:solidFill>
                  <a:srgbClr val="C00000"/>
                </a:solidFill>
                <a:latin typeface="Times New Roman" pitchFamily="18" charset="0"/>
                <a:cs typeface="Times New Roman" pitchFamily="18" charset="0"/>
              </a:rPr>
              <a:t>nearly 5 times </a:t>
            </a:r>
            <a:r>
              <a:rPr lang="en-US" sz="2000" dirty="0" smtClean="0">
                <a:latin typeface="Times New Roman" pitchFamily="18" charset="0"/>
                <a:cs typeface="Times New Roman" pitchFamily="18" charset="0"/>
              </a:rPr>
              <a:t>(from 238 million to 1 billion), during the same period.</a:t>
            </a:r>
          </a:p>
          <a:p>
            <a:pPr lvl="0" algn="just"/>
            <a:endParaRPr lang="en-US" sz="2000" dirty="0" smtClean="0">
              <a:latin typeface="Times New Roman" pitchFamily="18" charset="0"/>
              <a:cs typeface="Times New Roman" pitchFamily="18" charset="0"/>
            </a:endParaRPr>
          </a:p>
          <a:p>
            <a:pPr lvl="0" algn="just"/>
            <a:r>
              <a:rPr lang="en-US" sz="2000" dirty="0" smtClean="0">
                <a:latin typeface="Times New Roman" pitchFamily="18" charset="0"/>
                <a:cs typeface="Times New Roman" pitchFamily="18" charset="0"/>
              </a:rPr>
              <a:t>Stabilizing population is an essential requirement for promoting sustainable development with more equitable distribution .</a:t>
            </a:r>
          </a:p>
          <a:p>
            <a:pPr lvl="0"/>
            <a:endParaRPr lang="en-US" sz="2000" dirty="0" smtClean="0">
              <a:latin typeface="Times New Roman" pitchFamily="18" charset="0"/>
              <a:cs typeface="Times New Roman" pitchFamily="18" charset="0"/>
            </a:endParaRPr>
          </a:p>
          <a:p>
            <a:pPr lvl="0"/>
            <a:endParaRPr lang="en-US" sz="2000" dirty="0" smtClean="0">
              <a:latin typeface="Times New Roman" pitchFamily="18" charset="0"/>
              <a:cs typeface="Times New Roman" pitchFamily="18" charset="0"/>
            </a:endParaRPr>
          </a:p>
          <a:p>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sz="1800" b="1" u="sng" dirty="0" smtClean="0"/>
              <a:t>TABLE: GROWTH OF POPULATION OF INDIA</a:t>
            </a:r>
            <a:endParaRPr lang="en-US" sz="1800" b="1" u="sng" dirty="0"/>
          </a:p>
        </p:txBody>
      </p:sp>
      <p:pic>
        <p:nvPicPr>
          <p:cNvPr id="2050" name="Picture 2"/>
          <p:cNvPicPr>
            <a:picLocks noGrp="1" noChangeAspect="1" noChangeArrowheads="1"/>
          </p:cNvPicPr>
          <p:nvPr>
            <p:ph sz="quarter" idx="1"/>
          </p:nvPr>
        </p:nvPicPr>
        <p:blipFill>
          <a:blip r:embed="rId2"/>
          <a:srcRect l="23693" t="18520" r="21589" b="12452"/>
          <a:stretch>
            <a:fillRect/>
          </a:stretch>
        </p:blipFill>
        <p:spPr bwMode="auto">
          <a:xfrm>
            <a:off x="914400" y="1066800"/>
            <a:ext cx="7010400" cy="5105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u="sng" dirty="0" smtClean="0">
                <a:latin typeface="Times New Roman" pitchFamily="18" charset="0"/>
                <a:cs typeface="Times New Roman" pitchFamily="18" charset="0"/>
              </a:rPr>
              <a:t>FIGURE: GROWTH OF POPULATION OF INDIA</a:t>
            </a:r>
            <a:endParaRPr lang="en-US" sz="1800" u="sng" dirty="0">
              <a:latin typeface="Times New Roman" pitchFamily="18" charset="0"/>
              <a:cs typeface="Times New Roman" pitchFamily="18" charset="0"/>
            </a:endParaRPr>
          </a:p>
        </p:txBody>
      </p:sp>
      <p:pic>
        <p:nvPicPr>
          <p:cNvPr id="4" name="Picture 72"/>
          <p:cNvPicPr>
            <a:picLocks noGrp="1" noChangeAspect="1" noChangeArrowheads="1"/>
          </p:cNvPicPr>
          <p:nvPr>
            <p:ph sz="quarter" idx="1"/>
          </p:nvPr>
        </p:nvPicPr>
        <p:blipFill>
          <a:blip r:embed="rId2"/>
          <a:stretch>
            <a:fillRect/>
          </a:stretch>
        </p:blipFill>
        <p:spPr bwMode="auto">
          <a:xfrm>
            <a:off x="1065600" y="1570962"/>
            <a:ext cx="7012800" cy="423360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1046</TotalTime>
  <Words>3018</Words>
  <Application>Microsoft Office PowerPoint</Application>
  <PresentationFormat>On-screen Show (4:3)</PresentationFormat>
  <Paragraphs>443</Paragraphs>
  <Slides>44</Slides>
  <Notes>0</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Origin</vt:lpstr>
      <vt:lpstr>NATIONAL POPULATION POLICY-2000</vt:lpstr>
      <vt:lpstr>FRAMEWORK</vt:lpstr>
      <vt:lpstr>WHAT IS A POLICY?</vt:lpstr>
      <vt:lpstr>Slide 4</vt:lpstr>
      <vt:lpstr>WHAT IS POPULATION POLICY?</vt:lpstr>
      <vt:lpstr>WHY THERE IS A NEED FOR POPULATION  POLICY IN INDIA?</vt:lpstr>
      <vt:lpstr>NEED FOR POPULATION POLICY IN INDIA</vt:lpstr>
      <vt:lpstr>TABLE: GROWTH OF POPULATION OF INDIA</vt:lpstr>
      <vt:lpstr>FIGURE: GROWTH OF POPULATION OF INDIA</vt:lpstr>
      <vt:lpstr>Slide 10</vt:lpstr>
      <vt:lpstr>CAUSES OF HIGH POPULATION GROWTH</vt:lpstr>
      <vt:lpstr>MILESTONES IN THE DEVELOPMENT OF THE NATIONAL POPULATION  POLICY</vt:lpstr>
      <vt:lpstr>Slide 13</vt:lpstr>
      <vt:lpstr>Slide 14</vt:lpstr>
      <vt:lpstr>Slide 15</vt:lpstr>
      <vt:lpstr>BACKGROUND OF THE 1976 POPULATION POLICY</vt:lpstr>
      <vt:lpstr>Slide 17</vt:lpstr>
      <vt:lpstr>Slide 18</vt:lpstr>
      <vt:lpstr>DEMOGRAPHIC ACHIEVEMENTS OF INDIA BEFORE NPP-2000</vt:lpstr>
      <vt:lpstr>OBSERVATIONS ON THE NATIONAL POPULATION POLICY OF INDIA- 2000</vt:lpstr>
      <vt:lpstr>OBJECTIVES OF THE NATIONAL POPULATION POLICY-2000</vt:lpstr>
      <vt:lpstr>NATIONAL SOCIO-DEMOGRAPHIC GOALS FOR 2010</vt:lpstr>
      <vt:lpstr>Slide 23</vt:lpstr>
      <vt:lpstr>MAJOR STRATEGIC THEMES  FOR THE NPP-2000</vt:lpstr>
      <vt:lpstr>Slide 25</vt:lpstr>
      <vt:lpstr>Slide 26</vt:lpstr>
      <vt:lpstr>NEW STRUCTURES</vt:lpstr>
      <vt:lpstr>PROMOTIONAL AND MOTIVATIONAL MEASURES FOR ADOPTION OF THE SMALL FAMILY NORM: </vt:lpstr>
      <vt:lpstr>Slide 29</vt:lpstr>
      <vt:lpstr>OPERATIONAL STRATEGIES</vt:lpstr>
      <vt:lpstr>Slide 31</vt:lpstr>
      <vt:lpstr>STATE POPULATION POLICIES</vt:lpstr>
      <vt:lpstr>TABLE: CHRONOLOGY OF THE FORMULATION OF STATE POPULATION  POLICIES</vt:lpstr>
      <vt:lpstr>             MAHARASHTRA POPULATION POLICY</vt:lpstr>
      <vt:lpstr>Slide 35</vt:lpstr>
      <vt:lpstr>MAHARASHTRA POPULATION POLICY</vt:lpstr>
      <vt:lpstr>GOALS DECIDED FOR VARIOUS INDICATORS</vt:lpstr>
      <vt:lpstr>PROPOSED ACTIVITIES AND INTERVENTIONS </vt:lpstr>
      <vt:lpstr>Slide 39</vt:lpstr>
      <vt:lpstr>Slide 40</vt:lpstr>
      <vt:lpstr>TABLE: 1. TARGETS SET BY NPP-2000 AND CURRENT SCENARIO </vt:lpstr>
      <vt:lpstr>TABLE : TARGETS UNDER VARIOUS PLANS</vt:lpstr>
      <vt:lpstr>CONCLUSION</vt:lpstr>
      <vt:lpstr>Slide 44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NATIONAL POPULATION POLICY</dc:title>
  <dc:creator>USER</dc:creator>
  <cp:lastModifiedBy>USER</cp:lastModifiedBy>
  <cp:revision>156</cp:revision>
  <dcterms:created xsi:type="dcterms:W3CDTF">2006-08-16T00:00:00Z</dcterms:created>
  <dcterms:modified xsi:type="dcterms:W3CDTF">2011-06-09T07:28:29Z</dcterms:modified>
</cp:coreProperties>
</file>